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6" r:id="rId2"/>
    <p:sldId id="2044" r:id="rId3"/>
    <p:sldId id="2070" r:id="rId4"/>
    <p:sldId id="2045" r:id="rId5"/>
    <p:sldId id="2046" r:id="rId6"/>
    <p:sldId id="2051" r:id="rId7"/>
    <p:sldId id="2052" r:id="rId8"/>
    <p:sldId id="2047" r:id="rId9"/>
    <p:sldId id="2048" r:id="rId10"/>
    <p:sldId id="2053" r:id="rId11"/>
    <p:sldId id="2057" r:id="rId12"/>
    <p:sldId id="257" r:id="rId13"/>
    <p:sldId id="258" r:id="rId14"/>
    <p:sldId id="2042" r:id="rId15"/>
    <p:sldId id="2071" r:id="rId16"/>
    <p:sldId id="2073" r:id="rId17"/>
    <p:sldId id="2061" r:id="rId18"/>
    <p:sldId id="2072" r:id="rId19"/>
    <p:sldId id="2074" r:id="rId20"/>
    <p:sldId id="2062" r:id="rId21"/>
    <p:sldId id="2075" r:id="rId22"/>
    <p:sldId id="2063" r:id="rId23"/>
    <p:sldId id="2065" r:id="rId24"/>
    <p:sldId id="2067" r:id="rId25"/>
    <p:sldId id="2066" r:id="rId26"/>
    <p:sldId id="2076" r:id="rId27"/>
    <p:sldId id="2068" r:id="rId28"/>
    <p:sldId id="2077" r:id="rId29"/>
    <p:sldId id="2069" r:id="rId30"/>
    <p:sldId id="2064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Title Slide" id="{CFCD4353-530F-4AD4-86E9-0F59152345CC}">
          <p14:sldIdLst>
            <p14:sldId id="256"/>
          </p14:sldIdLst>
        </p14:section>
        <p14:section name="About Me &amp; Overview" id="{0B4D6875-A4E9-411B-9646-FA393BE5D7EF}">
          <p14:sldIdLst>
            <p14:sldId id="2044"/>
            <p14:sldId id="2070"/>
          </p14:sldIdLst>
        </p14:section>
        <p14:section name="Pre-Graduation Jobs" id="{257E897B-FE60-4FC9-8811-17076E4415F6}">
          <p14:sldIdLst>
            <p14:sldId id="2045"/>
            <p14:sldId id="2046"/>
            <p14:sldId id="2051"/>
            <p14:sldId id="2052"/>
          </p14:sldIdLst>
        </p14:section>
        <p14:section name="Aerojet Rocketdyne Internship" id="{4297D889-284C-4366-B87A-C6882647CE8C}">
          <p14:sldIdLst>
            <p14:sldId id="2047"/>
            <p14:sldId id="2048"/>
            <p14:sldId id="2053"/>
            <p14:sldId id="2057"/>
          </p14:sldIdLst>
        </p14:section>
        <p14:section name="Senior Design Project" id="{1B6700C1-CE83-4BC4-AB93-3EA63E0039AC}">
          <p14:sldIdLst>
            <p14:sldId id="257"/>
            <p14:sldId id="258"/>
            <p14:sldId id="2042"/>
          </p14:sldIdLst>
        </p14:section>
        <p14:section name="Blue Origin - Manufacturing Engineer" id="{15141CE5-376D-44A2-8847-2ACD91081E3A}">
          <p14:sldIdLst>
            <p14:sldId id="2071"/>
            <p14:sldId id="2073"/>
          </p14:sldIdLst>
        </p14:section>
        <p14:section name="Hydroforming" id="{A5347803-F3A0-412A-97F1-5FD8E2174C51}">
          <p14:sldIdLst>
            <p14:sldId id="2061"/>
            <p14:sldId id="2072"/>
            <p14:sldId id="2074"/>
          </p14:sldIdLst>
        </p14:section>
        <p14:section name="BE-4 Turbomachinery" id="{91C376BF-B19D-4F15-AF95-E78D57E35A9E}">
          <p14:sldIdLst>
            <p14:sldId id="2062"/>
            <p14:sldId id="2075"/>
          </p14:sldIdLst>
        </p14:section>
        <p14:section name="BE-3U Valves" id="{D9FB03AB-B25D-4230-B0D3-FC0936A7A712}">
          <p14:sldIdLst>
            <p14:sldId id="2063"/>
          </p14:sldIdLst>
        </p14:section>
        <p14:section name="Machining Process Engineer" id="{026A4DCF-F69C-47C8-ADDE-8492E433A168}">
          <p14:sldIdLst>
            <p14:sldId id="2065"/>
            <p14:sldId id="2067"/>
            <p14:sldId id="2066"/>
            <p14:sldId id="2076"/>
            <p14:sldId id="2068"/>
            <p14:sldId id="2077"/>
            <p14:sldId id="2069"/>
          </p14:sldIdLst>
        </p14:section>
        <p14:section name="BE-3U Turbomachinery Manufacturing Engineer" id="{CFE1ECDA-553D-4BCB-AC7E-087BD52A39B4}">
          <p14:sldIdLst>
            <p14:sldId id="206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3E8FE1-87F1-45C3-B6E7-55536F774A7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734C593-55F9-49B0-AD75-66E76C290F1D}">
      <dgm:prSet/>
      <dgm:spPr/>
      <dgm:t>
        <a:bodyPr/>
        <a:lstStyle/>
        <a:p>
          <a:r>
            <a:rPr lang="en-US" dirty="0"/>
            <a:t>One-Stop Shop </a:t>
          </a:r>
        </a:p>
      </dgm:t>
    </dgm:pt>
    <dgm:pt modelId="{A1244AC8-746C-4E5A-A0DE-21B552302A25}" type="parTrans" cxnId="{69AEC0FA-EE35-44A1-8A35-B9011F5FA8B4}">
      <dgm:prSet/>
      <dgm:spPr/>
      <dgm:t>
        <a:bodyPr/>
        <a:lstStyle/>
        <a:p>
          <a:endParaRPr lang="en-US"/>
        </a:p>
      </dgm:t>
    </dgm:pt>
    <dgm:pt modelId="{56011405-A51D-4650-BDB7-A67842606964}" type="sibTrans" cxnId="{69AEC0FA-EE35-44A1-8A35-B9011F5FA8B4}">
      <dgm:prSet/>
      <dgm:spPr/>
      <dgm:t>
        <a:bodyPr/>
        <a:lstStyle/>
        <a:p>
          <a:endParaRPr lang="en-US"/>
        </a:p>
      </dgm:t>
    </dgm:pt>
    <dgm:pt modelId="{9B5D68B7-7117-48AE-A49C-C9500728F88C}">
      <dgm:prSet/>
      <dgm:spPr/>
      <dgm:t>
        <a:bodyPr/>
        <a:lstStyle/>
        <a:p>
          <a:r>
            <a:rPr lang="en-US"/>
            <a:t>Inspection Department</a:t>
          </a:r>
        </a:p>
      </dgm:t>
    </dgm:pt>
    <dgm:pt modelId="{E248ECBC-A9E7-4361-8C1E-25F56B362BF5}" type="parTrans" cxnId="{8C558555-E43F-45CF-878D-B81397E0D2F3}">
      <dgm:prSet/>
      <dgm:spPr/>
      <dgm:t>
        <a:bodyPr/>
        <a:lstStyle/>
        <a:p>
          <a:endParaRPr lang="en-US"/>
        </a:p>
      </dgm:t>
    </dgm:pt>
    <dgm:pt modelId="{1C0C594A-B507-4F27-AE46-ADCBC24DB61E}" type="sibTrans" cxnId="{8C558555-E43F-45CF-878D-B81397E0D2F3}">
      <dgm:prSet/>
      <dgm:spPr/>
      <dgm:t>
        <a:bodyPr/>
        <a:lstStyle/>
        <a:p>
          <a:endParaRPr lang="en-US"/>
        </a:p>
      </dgm:t>
    </dgm:pt>
    <dgm:pt modelId="{368A45CA-FC07-40E5-9DBC-B4D9D495F0D1}">
      <dgm:prSet/>
      <dgm:spPr/>
      <dgm:t>
        <a:bodyPr/>
        <a:lstStyle/>
        <a:p>
          <a:r>
            <a:rPr lang="en-US"/>
            <a:t>List of parts to check each day with inspection sheets and drawings</a:t>
          </a:r>
        </a:p>
      </dgm:t>
    </dgm:pt>
    <dgm:pt modelId="{A45C4218-3832-4278-98A8-66C11EC953B5}" type="parTrans" cxnId="{DA366D3B-CA0E-4666-8440-8ACC3B1BA23B}">
      <dgm:prSet/>
      <dgm:spPr/>
      <dgm:t>
        <a:bodyPr/>
        <a:lstStyle/>
        <a:p>
          <a:endParaRPr lang="en-US"/>
        </a:p>
      </dgm:t>
    </dgm:pt>
    <dgm:pt modelId="{286E147E-0CCB-4CA2-B5B7-71F4EAEC2471}" type="sibTrans" cxnId="{DA366D3B-CA0E-4666-8440-8ACC3B1BA23B}">
      <dgm:prSet/>
      <dgm:spPr/>
      <dgm:t>
        <a:bodyPr/>
        <a:lstStyle/>
        <a:p>
          <a:endParaRPr lang="en-US"/>
        </a:p>
      </dgm:t>
    </dgm:pt>
    <dgm:pt modelId="{88E702F7-B15D-4DEF-8DE0-5AC70F304106}">
      <dgm:prSet/>
      <dgm:spPr/>
      <dgm:t>
        <a:bodyPr/>
        <a:lstStyle/>
        <a:p>
          <a:r>
            <a:rPr lang="en-US" dirty="0"/>
            <a:t>Began with manual tools such as calipers, micrometers, gage blocks, go/no go gauges, etc.</a:t>
          </a:r>
        </a:p>
      </dgm:t>
    </dgm:pt>
    <dgm:pt modelId="{97FFD78B-9B57-4E79-B02A-BAF1E437C5AF}" type="parTrans" cxnId="{80E049B1-0203-4981-BD72-4C120D4EEA95}">
      <dgm:prSet/>
      <dgm:spPr/>
      <dgm:t>
        <a:bodyPr/>
        <a:lstStyle/>
        <a:p>
          <a:endParaRPr lang="en-US"/>
        </a:p>
      </dgm:t>
    </dgm:pt>
    <dgm:pt modelId="{F2659578-B000-4689-A243-B7411EA71991}" type="sibTrans" cxnId="{80E049B1-0203-4981-BD72-4C120D4EEA95}">
      <dgm:prSet/>
      <dgm:spPr/>
      <dgm:t>
        <a:bodyPr/>
        <a:lstStyle/>
        <a:p>
          <a:endParaRPr lang="en-US"/>
        </a:p>
      </dgm:t>
    </dgm:pt>
    <dgm:pt modelId="{975DE499-2663-4446-A201-47DD10D048E4}">
      <dgm:prSet/>
      <dgm:spPr/>
      <dgm:t>
        <a:bodyPr/>
        <a:lstStyle/>
        <a:p>
          <a:r>
            <a:rPr lang="en-US"/>
            <a:t>Coordination with machinists </a:t>
          </a:r>
        </a:p>
      </dgm:t>
    </dgm:pt>
    <dgm:pt modelId="{07574AEF-95B4-46A4-8042-A0B386DB4465}" type="parTrans" cxnId="{951F0547-85AF-47F1-B86B-A2C6F6755A0E}">
      <dgm:prSet/>
      <dgm:spPr/>
      <dgm:t>
        <a:bodyPr/>
        <a:lstStyle/>
        <a:p>
          <a:endParaRPr lang="en-US"/>
        </a:p>
      </dgm:t>
    </dgm:pt>
    <dgm:pt modelId="{141AE4C8-0B51-4BDC-96CE-4330955265DF}" type="sibTrans" cxnId="{951F0547-85AF-47F1-B86B-A2C6F6755A0E}">
      <dgm:prSet/>
      <dgm:spPr/>
      <dgm:t>
        <a:bodyPr/>
        <a:lstStyle/>
        <a:p>
          <a:endParaRPr lang="en-US"/>
        </a:p>
      </dgm:t>
    </dgm:pt>
    <dgm:pt modelId="{4390ACD2-E05D-4DA3-A827-BB2FB9912405}">
      <dgm:prSet/>
      <dgm:spPr/>
      <dgm:t>
        <a:bodyPr/>
        <a:lstStyle/>
        <a:p>
          <a:r>
            <a:rPr lang="en-US"/>
            <a:t>Coordinate Measuring Machine</a:t>
          </a:r>
        </a:p>
      </dgm:t>
    </dgm:pt>
    <dgm:pt modelId="{05FCC96E-CD02-412E-BCB6-4CC529C5C16C}" type="parTrans" cxnId="{A68DE573-562B-4ADB-AF55-0558BFB8D755}">
      <dgm:prSet/>
      <dgm:spPr/>
      <dgm:t>
        <a:bodyPr/>
        <a:lstStyle/>
        <a:p>
          <a:endParaRPr lang="en-US"/>
        </a:p>
      </dgm:t>
    </dgm:pt>
    <dgm:pt modelId="{9FFDA7AF-7F08-4B64-9F2D-F11F06495647}" type="sibTrans" cxnId="{A68DE573-562B-4ADB-AF55-0558BFB8D755}">
      <dgm:prSet/>
      <dgm:spPr/>
      <dgm:t>
        <a:bodyPr/>
        <a:lstStyle/>
        <a:p>
          <a:endParaRPr lang="en-US"/>
        </a:p>
      </dgm:t>
    </dgm:pt>
    <dgm:pt modelId="{00D83AD4-A59B-44FE-884E-8278A05CAED2}" type="pres">
      <dgm:prSet presAssocID="{D63E8FE1-87F1-45C3-B6E7-55536F774A70}" presName="diagram" presStyleCnt="0">
        <dgm:presLayoutVars>
          <dgm:dir/>
          <dgm:resizeHandles val="exact"/>
        </dgm:presLayoutVars>
      </dgm:prSet>
      <dgm:spPr/>
    </dgm:pt>
    <dgm:pt modelId="{2AFE538D-CDCB-4A24-B377-77791A59B10E}" type="pres">
      <dgm:prSet presAssocID="{6734C593-55F9-49B0-AD75-66E76C290F1D}" presName="node" presStyleLbl="node1" presStyleIdx="0" presStyleCnt="6">
        <dgm:presLayoutVars>
          <dgm:bulletEnabled val="1"/>
        </dgm:presLayoutVars>
      </dgm:prSet>
      <dgm:spPr/>
    </dgm:pt>
    <dgm:pt modelId="{37F22516-1520-42D3-9C3D-0E812672672B}" type="pres">
      <dgm:prSet presAssocID="{56011405-A51D-4650-BDB7-A67842606964}" presName="sibTrans" presStyleCnt="0"/>
      <dgm:spPr/>
    </dgm:pt>
    <dgm:pt modelId="{28454720-2840-49A6-9E75-AE8656EE9EC6}" type="pres">
      <dgm:prSet presAssocID="{9B5D68B7-7117-48AE-A49C-C9500728F88C}" presName="node" presStyleLbl="node1" presStyleIdx="1" presStyleCnt="6">
        <dgm:presLayoutVars>
          <dgm:bulletEnabled val="1"/>
        </dgm:presLayoutVars>
      </dgm:prSet>
      <dgm:spPr/>
    </dgm:pt>
    <dgm:pt modelId="{FFBE19E8-7BEA-4AE3-BA76-91267CF7A914}" type="pres">
      <dgm:prSet presAssocID="{1C0C594A-B507-4F27-AE46-ADCBC24DB61E}" presName="sibTrans" presStyleCnt="0"/>
      <dgm:spPr/>
    </dgm:pt>
    <dgm:pt modelId="{A3723648-26F6-4A60-88EF-E0AE08E1E843}" type="pres">
      <dgm:prSet presAssocID="{368A45CA-FC07-40E5-9DBC-B4D9D495F0D1}" presName="node" presStyleLbl="node1" presStyleIdx="2" presStyleCnt="6">
        <dgm:presLayoutVars>
          <dgm:bulletEnabled val="1"/>
        </dgm:presLayoutVars>
      </dgm:prSet>
      <dgm:spPr/>
    </dgm:pt>
    <dgm:pt modelId="{6BE9A541-7F26-47B0-9B87-53BF26A7B5BF}" type="pres">
      <dgm:prSet presAssocID="{286E147E-0CCB-4CA2-B5B7-71F4EAEC2471}" presName="sibTrans" presStyleCnt="0"/>
      <dgm:spPr/>
    </dgm:pt>
    <dgm:pt modelId="{42EC4CF7-9304-4301-B65B-65E5BD0CCE91}" type="pres">
      <dgm:prSet presAssocID="{88E702F7-B15D-4DEF-8DE0-5AC70F304106}" presName="node" presStyleLbl="node1" presStyleIdx="3" presStyleCnt="6" custLinFactNeighborX="-1753">
        <dgm:presLayoutVars>
          <dgm:bulletEnabled val="1"/>
        </dgm:presLayoutVars>
      </dgm:prSet>
      <dgm:spPr/>
    </dgm:pt>
    <dgm:pt modelId="{D18127D8-78F4-430D-B156-2ABD75D853D6}" type="pres">
      <dgm:prSet presAssocID="{F2659578-B000-4689-A243-B7411EA71991}" presName="sibTrans" presStyleCnt="0"/>
      <dgm:spPr/>
    </dgm:pt>
    <dgm:pt modelId="{1380397E-A132-4E80-81CA-19617AE1CB21}" type="pres">
      <dgm:prSet presAssocID="{975DE499-2663-4446-A201-47DD10D048E4}" presName="node" presStyleLbl="node1" presStyleIdx="4" presStyleCnt="6">
        <dgm:presLayoutVars>
          <dgm:bulletEnabled val="1"/>
        </dgm:presLayoutVars>
      </dgm:prSet>
      <dgm:spPr/>
    </dgm:pt>
    <dgm:pt modelId="{DA3E7646-CFFC-4D5C-B2B4-E35CE5E22DB6}" type="pres">
      <dgm:prSet presAssocID="{141AE4C8-0B51-4BDC-96CE-4330955265DF}" presName="sibTrans" presStyleCnt="0"/>
      <dgm:spPr/>
    </dgm:pt>
    <dgm:pt modelId="{71D17005-823D-4745-BC41-BAE6822844FD}" type="pres">
      <dgm:prSet presAssocID="{4390ACD2-E05D-4DA3-A827-BB2FB9912405}" presName="node" presStyleLbl="node1" presStyleIdx="5" presStyleCnt="6">
        <dgm:presLayoutVars>
          <dgm:bulletEnabled val="1"/>
        </dgm:presLayoutVars>
      </dgm:prSet>
      <dgm:spPr/>
    </dgm:pt>
  </dgm:ptLst>
  <dgm:cxnLst>
    <dgm:cxn modelId="{DA7BBF02-19D1-440D-B409-EE73780D9291}" type="presOf" srcId="{D63E8FE1-87F1-45C3-B6E7-55536F774A70}" destId="{00D83AD4-A59B-44FE-884E-8278A05CAED2}" srcOrd="0" destOrd="0" presId="urn:microsoft.com/office/officeart/2005/8/layout/default"/>
    <dgm:cxn modelId="{9DA9390C-61EA-4F4C-BA4E-382A2B650D32}" type="presOf" srcId="{975DE499-2663-4446-A201-47DD10D048E4}" destId="{1380397E-A132-4E80-81CA-19617AE1CB21}" srcOrd="0" destOrd="0" presId="urn:microsoft.com/office/officeart/2005/8/layout/default"/>
    <dgm:cxn modelId="{7E0AC514-9A76-4E86-8169-505620835146}" type="presOf" srcId="{368A45CA-FC07-40E5-9DBC-B4D9D495F0D1}" destId="{A3723648-26F6-4A60-88EF-E0AE08E1E843}" srcOrd="0" destOrd="0" presId="urn:microsoft.com/office/officeart/2005/8/layout/default"/>
    <dgm:cxn modelId="{DA366D3B-CA0E-4666-8440-8ACC3B1BA23B}" srcId="{D63E8FE1-87F1-45C3-B6E7-55536F774A70}" destId="{368A45CA-FC07-40E5-9DBC-B4D9D495F0D1}" srcOrd="2" destOrd="0" parTransId="{A45C4218-3832-4278-98A8-66C11EC953B5}" sibTransId="{286E147E-0CCB-4CA2-B5B7-71F4EAEC2471}"/>
    <dgm:cxn modelId="{951F0547-85AF-47F1-B86B-A2C6F6755A0E}" srcId="{D63E8FE1-87F1-45C3-B6E7-55536F774A70}" destId="{975DE499-2663-4446-A201-47DD10D048E4}" srcOrd="4" destOrd="0" parTransId="{07574AEF-95B4-46A4-8042-A0B386DB4465}" sibTransId="{141AE4C8-0B51-4BDC-96CE-4330955265DF}"/>
    <dgm:cxn modelId="{A68DE573-562B-4ADB-AF55-0558BFB8D755}" srcId="{D63E8FE1-87F1-45C3-B6E7-55536F774A70}" destId="{4390ACD2-E05D-4DA3-A827-BB2FB9912405}" srcOrd="5" destOrd="0" parTransId="{05FCC96E-CD02-412E-BCB6-4CC529C5C16C}" sibTransId="{9FFDA7AF-7F08-4B64-9F2D-F11F06495647}"/>
    <dgm:cxn modelId="{8C558555-E43F-45CF-878D-B81397E0D2F3}" srcId="{D63E8FE1-87F1-45C3-B6E7-55536F774A70}" destId="{9B5D68B7-7117-48AE-A49C-C9500728F88C}" srcOrd="1" destOrd="0" parTransId="{E248ECBC-A9E7-4361-8C1E-25F56B362BF5}" sibTransId="{1C0C594A-B507-4F27-AE46-ADCBC24DB61E}"/>
    <dgm:cxn modelId="{7B40EF9E-B940-4D3E-9B92-79FDCF1CDC04}" type="presOf" srcId="{88E702F7-B15D-4DEF-8DE0-5AC70F304106}" destId="{42EC4CF7-9304-4301-B65B-65E5BD0CCE91}" srcOrd="0" destOrd="0" presId="urn:microsoft.com/office/officeart/2005/8/layout/default"/>
    <dgm:cxn modelId="{80E049B1-0203-4981-BD72-4C120D4EEA95}" srcId="{D63E8FE1-87F1-45C3-B6E7-55536F774A70}" destId="{88E702F7-B15D-4DEF-8DE0-5AC70F304106}" srcOrd="3" destOrd="0" parTransId="{97FFD78B-9B57-4E79-B02A-BAF1E437C5AF}" sibTransId="{F2659578-B000-4689-A243-B7411EA71991}"/>
    <dgm:cxn modelId="{07FAA4CB-E1CE-4FB6-B646-C8EEC3B6993E}" type="presOf" srcId="{4390ACD2-E05D-4DA3-A827-BB2FB9912405}" destId="{71D17005-823D-4745-BC41-BAE6822844FD}" srcOrd="0" destOrd="0" presId="urn:microsoft.com/office/officeart/2005/8/layout/default"/>
    <dgm:cxn modelId="{E4B67FD8-6849-4432-B9EE-E102F2E2DA30}" type="presOf" srcId="{9B5D68B7-7117-48AE-A49C-C9500728F88C}" destId="{28454720-2840-49A6-9E75-AE8656EE9EC6}" srcOrd="0" destOrd="0" presId="urn:microsoft.com/office/officeart/2005/8/layout/default"/>
    <dgm:cxn modelId="{DD9A06E7-1EF0-426B-9C5E-EDD8C2B6AD20}" type="presOf" srcId="{6734C593-55F9-49B0-AD75-66E76C290F1D}" destId="{2AFE538D-CDCB-4A24-B377-77791A59B10E}" srcOrd="0" destOrd="0" presId="urn:microsoft.com/office/officeart/2005/8/layout/default"/>
    <dgm:cxn modelId="{69AEC0FA-EE35-44A1-8A35-B9011F5FA8B4}" srcId="{D63E8FE1-87F1-45C3-B6E7-55536F774A70}" destId="{6734C593-55F9-49B0-AD75-66E76C290F1D}" srcOrd="0" destOrd="0" parTransId="{A1244AC8-746C-4E5A-A0DE-21B552302A25}" sibTransId="{56011405-A51D-4650-BDB7-A67842606964}"/>
    <dgm:cxn modelId="{501778C4-131E-44C1-9D5D-CC11486A8E7C}" type="presParOf" srcId="{00D83AD4-A59B-44FE-884E-8278A05CAED2}" destId="{2AFE538D-CDCB-4A24-B377-77791A59B10E}" srcOrd="0" destOrd="0" presId="urn:microsoft.com/office/officeart/2005/8/layout/default"/>
    <dgm:cxn modelId="{90DB9126-81A7-4F25-990A-F17856C0FC77}" type="presParOf" srcId="{00D83AD4-A59B-44FE-884E-8278A05CAED2}" destId="{37F22516-1520-42D3-9C3D-0E812672672B}" srcOrd="1" destOrd="0" presId="urn:microsoft.com/office/officeart/2005/8/layout/default"/>
    <dgm:cxn modelId="{F5760FDB-F3A6-4EEC-8453-408B3D22F069}" type="presParOf" srcId="{00D83AD4-A59B-44FE-884E-8278A05CAED2}" destId="{28454720-2840-49A6-9E75-AE8656EE9EC6}" srcOrd="2" destOrd="0" presId="urn:microsoft.com/office/officeart/2005/8/layout/default"/>
    <dgm:cxn modelId="{88E1B00A-2ACC-42C8-9042-EC11E7D72968}" type="presParOf" srcId="{00D83AD4-A59B-44FE-884E-8278A05CAED2}" destId="{FFBE19E8-7BEA-4AE3-BA76-91267CF7A914}" srcOrd="3" destOrd="0" presId="urn:microsoft.com/office/officeart/2005/8/layout/default"/>
    <dgm:cxn modelId="{0034E93B-B59D-49F8-9DCC-1FF5CE5D9C62}" type="presParOf" srcId="{00D83AD4-A59B-44FE-884E-8278A05CAED2}" destId="{A3723648-26F6-4A60-88EF-E0AE08E1E843}" srcOrd="4" destOrd="0" presId="urn:microsoft.com/office/officeart/2005/8/layout/default"/>
    <dgm:cxn modelId="{CF00DE05-92D8-4E4F-88A2-68EB2F14D2AB}" type="presParOf" srcId="{00D83AD4-A59B-44FE-884E-8278A05CAED2}" destId="{6BE9A541-7F26-47B0-9B87-53BF26A7B5BF}" srcOrd="5" destOrd="0" presId="urn:microsoft.com/office/officeart/2005/8/layout/default"/>
    <dgm:cxn modelId="{25DB9B9A-96F1-41C3-B536-2447A9BE9DD6}" type="presParOf" srcId="{00D83AD4-A59B-44FE-884E-8278A05CAED2}" destId="{42EC4CF7-9304-4301-B65B-65E5BD0CCE91}" srcOrd="6" destOrd="0" presId="urn:microsoft.com/office/officeart/2005/8/layout/default"/>
    <dgm:cxn modelId="{99BD10B2-A531-4704-8CA7-E33A3232F759}" type="presParOf" srcId="{00D83AD4-A59B-44FE-884E-8278A05CAED2}" destId="{D18127D8-78F4-430D-B156-2ABD75D853D6}" srcOrd="7" destOrd="0" presId="urn:microsoft.com/office/officeart/2005/8/layout/default"/>
    <dgm:cxn modelId="{B9E84492-D540-4093-8C0F-9AA1F61F9CC6}" type="presParOf" srcId="{00D83AD4-A59B-44FE-884E-8278A05CAED2}" destId="{1380397E-A132-4E80-81CA-19617AE1CB21}" srcOrd="8" destOrd="0" presId="urn:microsoft.com/office/officeart/2005/8/layout/default"/>
    <dgm:cxn modelId="{B1593DD1-D17C-457D-9835-DEE1314C2D36}" type="presParOf" srcId="{00D83AD4-A59B-44FE-884E-8278A05CAED2}" destId="{DA3E7646-CFFC-4D5C-B2B4-E35CE5E22DB6}" srcOrd="9" destOrd="0" presId="urn:microsoft.com/office/officeart/2005/8/layout/default"/>
    <dgm:cxn modelId="{29E051F7-4A7A-4980-A8C4-DC8830ADEE20}" type="presParOf" srcId="{00D83AD4-A59B-44FE-884E-8278A05CAED2}" destId="{71D17005-823D-4745-BC41-BAE6822844F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182585-5F2E-4ADF-A425-2AF062D0317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D438B7C-9D18-421C-AC65-FAECDA99A85D}">
      <dgm:prSet/>
      <dgm:spPr/>
      <dgm:t>
        <a:bodyPr/>
        <a:lstStyle/>
        <a:p>
          <a:r>
            <a:rPr lang="en-US" dirty="0"/>
            <a:t>Use CAD models and import into software called </a:t>
          </a:r>
          <a:r>
            <a:rPr lang="en-US" dirty="0" err="1"/>
            <a:t>PolyWorks</a:t>
          </a:r>
          <a:endParaRPr lang="en-US" dirty="0"/>
        </a:p>
      </dgm:t>
    </dgm:pt>
    <dgm:pt modelId="{16B138FF-6976-4971-A664-6C188488AC01}" type="parTrans" cxnId="{D7F6ED2C-1024-4225-851E-2F8BE25FE72A}">
      <dgm:prSet/>
      <dgm:spPr/>
      <dgm:t>
        <a:bodyPr/>
        <a:lstStyle/>
        <a:p>
          <a:endParaRPr lang="en-US"/>
        </a:p>
      </dgm:t>
    </dgm:pt>
    <dgm:pt modelId="{00267F2C-3142-47A6-95A9-CCA3B0CAB0B0}" type="sibTrans" cxnId="{D7F6ED2C-1024-4225-851E-2F8BE25FE72A}">
      <dgm:prSet/>
      <dgm:spPr/>
      <dgm:t>
        <a:bodyPr/>
        <a:lstStyle/>
        <a:p>
          <a:endParaRPr lang="en-US"/>
        </a:p>
      </dgm:t>
    </dgm:pt>
    <dgm:pt modelId="{56D574ED-A4FE-487B-96C3-B3243C8EDF1D}">
      <dgm:prSet/>
      <dgm:spPr/>
      <dgm:t>
        <a:bodyPr/>
        <a:lstStyle/>
        <a:p>
          <a:r>
            <a:rPr lang="en-US"/>
            <a:t>Write scripts based off technical drawings</a:t>
          </a:r>
        </a:p>
      </dgm:t>
    </dgm:pt>
    <dgm:pt modelId="{73B448CA-DFD0-4863-A881-BFDE2985DC13}" type="parTrans" cxnId="{0A67154B-A97A-4584-AE7D-AB6BE4F127FE}">
      <dgm:prSet/>
      <dgm:spPr/>
      <dgm:t>
        <a:bodyPr/>
        <a:lstStyle/>
        <a:p>
          <a:endParaRPr lang="en-US"/>
        </a:p>
      </dgm:t>
    </dgm:pt>
    <dgm:pt modelId="{3B6F2985-98D3-49C8-A9DA-4DA9B397DC4D}" type="sibTrans" cxnId="{0A67154B-A97A-4584-AE7D-AB6BE4F127FE}">
      <dgm:prSet/>
      <dgm:spPr/>
      <dgm:t>
        <a:bodyPr/>
        <a:lstStyle/>
        <a:p>
          <a:endParaRPr lang="en-US"/>
        </a:p>
      </dgm:t>
    </dgm:pt>
    <dgm:pt modelId="{DF0FF144-ABFF-4396-9542-615D05DBBFD7}">
      <dgm:prSet/>
      <dgm:spPr/>
      <dgm:t>
        <a:bodyPr/>
        <a:lstStyle/>
        <a:p>
          <a:r>
            <a:rPr lang="en-US"/>
            <a:t>GD&amp;T controls </a:t>
          </a:r>
        </a:p>
      </dgm:t>
    </dgm:pt>
    <dgm:pt modelId="{416099FE-6ABA-4444-B913-6B869BEC8C16}" type="parTrans" cxnId="{CF24E6E0-BCFC-443F-BA5C-42CD601107D0}">
      <dgm:prSet/>
      <dgm:spPr/>
      <dgm:t>
        <a:bodyPr/>
        <a:lstStyle/>
        <a:p>
          <a:endParaRPr lang="en-US"/>
        </a:p>
      </dgm:t>
    </dgm:pt>
    <dgm:pt modelId="{150619B1-DD24-44E0-B860-BB7335CC5581}" type="sibTrans" cxnId="{CF24E6E0-BCFC-443F-BA5C-42CD601107D0}">
      <dgm:prSet/>
      <dgm:spPr/>
      <dgm:t>
        <a:bodyPr/>
        <a:lstStyle/>
        <a:p>
          <a:endParaRPr lang="en-US"/>
        </a:p>
      </dgm:t>
    </dgm:pt>
    <dgm:pt modelId="{8B55A8D8-6F5F-4399-BF71-84C8BCF06515}">
      <dgm:prSet/>
      <dgm:spPr/>
      <dgm:t>
        <a:bodyPr/>
        <a:lstStyle/>
        <a:p>
          <a:r>
            <a:rPr lang="en-US"/>
            <a:t>Align part </a:t>
          </a:r>
        </a:p>
      </dgm:t>
    </dgm:pt>
    <dgm:pt modelId="{E949D950-C5AD-4511-88B7-7DEB601610FB}" type="parTrans" cxnId="{097B3253-9241-49EE-88CD-2D5B08B8B0C9}">
      <dgm:prSet/>
      <dgm:spPr/>
      <dgm:t>
        <a:bodyPr/>
        <a:lstStyle/>
        <a:p>
          <a:endParaRPr lang="en-US"/>
        </a:p>
      </dgm:t>
    </dgm:pt>
    <dgm:pt modelId="{09FEC3AD-0213-4D5D-A12B-982E7BB061C0}" type="sibTrans" cxnId="{097B3253-9241-49EE-88CD-2D5B08B8B0C9}">
      <dgm:prSet/>
      <dgm:spPr/>
      <dgm:t>
        <a:bodyPr/>
        <a:lstStyle/>
        <a:p>
          <a:endParaRPr lang="en-US"/>
        </a:p>
      </dgm:t>
    </dgm:pt>
    <dgm:pt modelId="{D7F5044E-28AD-40EC-8FF2-0DF32E85B7A2}">
      <dgm:prSet/>
      <dgm:spPr/>
      <dgm:t>
        <a:bodyPr/>
        <a:lstStyle/>
        <a:p>
          <a:r>
            <a:rPr lang="en-US"/>
            <a:t>Probe geometry</a:t>
          </a:r>
        </a:p>
      </dgm:t>
    </dgm:pt>
    <dgm:pt modelId="{446D825C-2E9D-4626-AC26-ECFEB996972C}" type="parTrans" cxnId="{ECE1FD6A-CB69-4CCA-AA2E-CCE1F5FC7341}">
      <dgm:prSet/>
      <dgm:spPr/>
      <dgm:t>
        <a:bodyPr/>
        <a:lstStyle/>
        <a:p>
          <a:endParaRPr lang="en-US"/>
        </a:p>
      </dgm:t>
    </dgm:pt>
    <dgm:pt modelId="{39291B51-25AB-4171-8FAF-2408ED68BD37}" type="sibTrans" cxnId="{ECE1FD6A-CB69-4CCA-AA2E-CCE1F5FC7341}">
      <dgm:prSet/>
      <dgm:spPr/>
      <dgm:t>
        <a:bodyPr/>
        <a:lstStyle/>
        <a:p>
          <a:endParaRPr lang="en-US"/>
        </a:p>
      </dgm:t>
    </dgm:pt>
    <dgm:pt modelId="{ECF168C7-E3C0-4DBE-A03B-F478ABF9075A}">
      <dgm:prSet/>
      <dgm:spPr/>
      <dgm:t>
        <a:bodyPr/>
        <a:lstStyle/>
        <a:p>
          <a:r>
            <a:rPr lang="en-US"/>
            <a:t>Create a Quality Report</a:t>
          </a:r>
        </a:p>
      </dgm:t>
    </dgm:pt>
    <dgm:pt modelId="{0ABBFB53-5FE7-4BF6-B7F8-0185DC4FD738}" type="parTrans" cxnId="{C6EFDC50-0849-4479-8832-87B429E2CF06}">
      <dgm:prSet/>
      <dgm:spPr/>
      <dgm:t>
        <a:bodyPr/>
        <a:lstStyle/>
        <a:p>
          <a:endParaRPr lang="en-US"/>
        </a:p>
      </dgm:t>
    </dgm:pt>
    <dgm:pt modelId="{B3D0849A-3DCA-42D0-80B8-590FD9770EC6}" type="sibTrans" cxnId="{C6EFDC50-0849-4479-8832-87B429E2CF06}">
      <dgm:prSet/>
      <dgm:spPr/>
      <dgm:t>
        <a:bodyPr/>
        <a:lstStyle/>
        <a:p>
          <a:endParaRPr lang="en-US"/>
        </a:p>
      </dgm:t>
    </dgm:pt>
    <dgm:pt modelId="{2B02481C-FB1D-4D9B-94EC-CD7BAD48523D}" type="pres">
      <dgm:prSet presAssocID="{02182585-5F2E-4ADF-A425-2AF062D03175}" presName="diagram" presStyleCnt="0">
        <dgm:presLayoutVars>
          <dgm:dir/>
          <dgm:resizeHandles val="exact"/>
        </dgm:presLayoutVars>
      </dgm:prSet>
      <dgm:spPr/>
    </dgm:pt>
    <dgm:pt modelId="{E5B226FF-1999-41D4-BA74-7002BFA0DC06}" type="pres">
      <dgm:prSet presAssocID="{BD438B7C-9D18-421C-AC65-FAECDA99A85D}" presName="node" presStyleLbl="node1" presStyleIdx="0" presStyleCnt="6">
        <dgm:presLayoutVars>
          <dgm:bulletEnabled val="1"/>
        </dgm:presLayoutVars>
      </dgm:prSet>
      <dgm:spPr/>
    </dgm:pt>
    <dgm:pt modelId="{BC12CB94-34A8-4B2D-9E7C-2773294881AF}" type="pres">
      <dgm:prSet presAssocID="{00267F2C-3142-47A6-95A9-CCA3B0CAB0B0}" presName="sibTrans" presStyleCnt="0"/>
      <dgm:spPr/>
    </dgm:pt>
    <dgm:pt modelId="{3ACCEBEF-5770-4D17-AC44-428AF2505EB2}" type="pres">
      <dgm:prSet presAssocID="{56D574ED-A4FE-487B-96C3-B3243C8EDF1D}" presName="node" presStyleLbl="node1" presStyleIdx="1" presStyleCnt="6">
        <dgm:presLayoutVars>
          <dgm:bulletEnabled val="1"/>
        </dgm:presLayoutVars>
      </dgm:prSet>
      <dgm:spPr/>
    </dgm:pt>
    <dgm:pt modelId="{898E82FA-72A0-4654-84AF-778CA4EDC4EC}" type="pres">
      <dgm:prSet presAssocID="{3B6F2985-98D3-49C8-A9DA-4DA9B397DC4D}" presName="sibTrans" presStyleCnt="0"/>
      <dgm:spPr/>
    </dgm:pt>
    <dgm:pt modelId="{CCDEBF60-A9FA-4F9C-B285-1C3668B06459}" type="pres">
      <dgm:prSet presAssocID="{DF0FF144-ABFF-4396-9542-615D05DBBFD7}" presName="node" presStyleLbl="node1" presStyleIdx="2" presStyleCnt="6">
        <dgm:presLayoutVars>
          <dgm:bulletEnabled val="1"/>
        </dgm:presLayoutVars>
      </dgm:prSet>
      <dgm:spPr/>
    </dgm:pt>
    <dgm:pt modelId="{64EA8861-7B77-46B7-855F-5A19002DA707}" type="pres">
      <dgm:prSet presAssocID="{150619B1-DD24-44E0-B860-BB7335CC5581}" presName="sibTrans" presStyleCnt="0"/>
      <dgm:spPr/>
    </dgm:pt>
    <dgm:pt modelId="{08873C7C-8C4D-465C-B38C-FC58F5BB78AA}" type="pres">
      <dgm:prSet presAssocID="{8B55A8D8-6F5F-4399-BF71-84C8BCF06515}" presName="node" presStyleLbl="node1" presStyleIdx="3" presStyleCnt="6">
        <dgm:presLayoutVars>
          <dgm:bulletEnabled val="1"/>
        </dgm:presLayoutVars>
      </dgm:prSet>
      <dgm:spPr/>
    </dgm:pt>
    <dgm:pt modelId="{2B0051FF-0D07-41ED-9696-29AD12BF1812}" type="pres">
      <dgm:prSet presAssocID="{09FEC3AD-0213-4D5D-A12B-982E7BB061C0}" presName="sibTrans" presStyleCnt="0"/>
      <dgm:spPr/>
    </dgm:pt>
    <dgm:pt modelId="{256C08A7-0055-45D3-8923-69597F8E311C}" type="pres">
      <dgm:prSet presAssocID="{D7F5044E-28AD-40EC-8FF2-0DF32E85B7A2}" presName="node" presStyleLbl="node1" presStyleIdx="4" presStyleCnt="6">
        <dgm:presLayoutVars>
          <dgm:bulletEnabled val="1"/>
        </dgm:presLayoutVars>
      </dgm:prSet>
      <dgm:spPr/>
    </dgm:pt>
    <dgm:pt modelId="{3A071D28-FF25-400B-B1DB-3E7113A8E27A}" type="pres">
      <dgm:prSet presAssocID="{39291B51-25AB-4171-8FAF-2408ED68BD37}" presName="sibTrans" presStyleCnt="0"/>
      <dgm:spPr/>
    </dgm:pt>
    <dgm:pt modelId="{36CCD6D2-4D57-4C6B-A7A1-901E9DBF1B6E}" type="pres">
      <dgm:prSet presAssocID="{ECF168C7-E3C0-4DBE-A03B-F478ABF9075A}" presName="node" presStyleLbl="node1" presStyleIdx="5" presStyleCnt="6">
        <dgm:presLayoutVars>
          <dgm:bulletEnabled val="1"/>
        </dgm:presLayoutVars>
      </dgm:prSet>
      <dgm:spPr/>
    </dgm:pt>
  </dgm:ptLst>
  <dgm:cxnLst>
    <dgm:cxn modelId="{D7F6ED2C-1024-4225-851E-2F8BE25FE72A}" srcId="{02182585-5F2E-4ADF-A425-2AF062D03175}" destId="{BD438B7C-9D18-421C-AC65-FAECDA99A85D}" srcOrd="0" destOrd="0" parTransId="{16B138FF-6976-4971-A664-6C188488AC01}" sibTransId="{00267F2C-3142-47A6-95A9-CCA3B0CAB0B0}"/>
    <dgm:cxn modelId="{ADCF7B5D-B815-46C2-A16C-4B09C20748CF}" type="presOf" srcId="{D7F5044E-28AD-40EC-8FF2-0DF32E85B7A2}" destId="{256C08A7-0055-45D3-8923-69597F8E311C}" srcOrd="0" destOrd="0" presId="urn:microsoft.com/office/officeart/2005/8/layout/default"/>
    <dgm:cxn modelId="{D8C88D5F-F9C6-443B-836D-9D1798FD8761}" type="presOf" srcId="{8B55A8D8-6F5F-4399-BF71-84C8BCF06515}" destId="{08873C7C-8C4D-465C-B38C-FC58F5BB78AA}" srcOrd="0" destOrd="0" presId="urn:microsoft.com/office/officeart/2005/8/layout/default"/>
    <dgm:cxn modelId="{40E9184A-E15A-476A-9F55-0DAB90956121}" type="presOf" srcId="{56D574ED-A4FE-487B-96C3-B3243C8EDF1D}" destId="{3ACCEBEF-5770-4D17-AC44-428AF2505EB2}" srcOrd="0" destOrd="0" presId="urn:microsoft.com/office/officeart/2005/8/layout/default"/>
    <dgm:cxn modelId="{ECE1FD6A-CB69-4CCA-AA2E-CCE1F5FC7341}" srcId="{02182585-5F2E-4ADF-A425-2AF062D03175}" destId="{D7F5044E-28AD-40EC-8FF2-0DF32E85B7A2}" srcOrd="4" destOrd="0" parTransId="{446D825C-2E9D-4626-AC26-ECFEB996972C}" sibTransId="{39291B51-25AB-4171-8FAF-2408ED68BD37}"/>
    <dgm:cxn modelId="{0A67154B-A97A-4584-AE7D-AB6BE4F127FE}" srcId="{02182585-5F2E-4ADF-A425-2AF062D03175}" destId="{56D574ED-A4FE-487B-96C3-B3243C8EDF1D}" srcOrd="1" destOrd="0" parTransId="{73B448CA-DFD0-4863-A881-BFDE2985DC13}" sibTransId="{3B6F2985-98D3-49C8-A9DA-4DA9B397DC4D}"/>
    <dgm:cxn modelId="{C6EFDC50-0849-4479-8832-87B429E2CF06}" srcId="{02182585-5F2E-4ADF-A425-2AF062D03175}" destId="{ECF168C7-E3C0-4DBE-A03B-F478ABF9075A}" srcOrd="5" destOrd="0" parTransId="{0ABBFB53-5FE7-4BF6-B7F8-0185DC4FD738}" sibTransId="{B3D0849A-3DCA-42D0-80B8-590FD9770EC6}"/>
    <dgm:cxn modelId="{FF51BF71-E5EA-472C-BB8D-512624E41146}" type="presOf" srcId="{BD438B7C-9D18-421C-AC65-FAECDA99A85D}" destId="{E5B226FF-1999-41D4-BA74-7002BFA0DC06}" srcOrd="0" destOrd="0" presId="urn:microsoft.com/office/officeart/2005/8/layout/default"/>
    <dgm:cxn modelId="{097B3253-9241-49EE-88CD-2D5B08B8B0C9}" srcId="{02182585-5F2E-4ADF-A425-2AF062D03175}" destId="{8B55A8D8-6F5F-4399-BF71-84C8BCF06515}" srcOrd="3" destOrd="0" parTransId="{E949D950-C5AD-4511-88B7-7DEB601610FB}" sibTransId="{09FEC3AD-0213-4D5D-A12B-982E7BB061C0}"/>
    <dgm:cxn modelId="{4F41ECC5-2ED2-4BB0-81C5-20CE1A59367C}" type="presOf" srcId="{DF0FF144-ABFF-4396-9542-615D05DBBFD7}" destId="{CCDEBF60-A9FA-4F9C-B285-1C3668B06459}" srcOrd="0" destOrd="0" presId="urn:microsoft.com/office/officeart/2005/8/layout/default"/>
    <dgm:cxn modelId="{20B1BDCC-A6D0-4B54-B643-8F5FB8888C45}" type="presOf" srcId="{02182585-5F2E-4ADF-A425-2AF062D03175}" destId="{2B02481C-FB1D-4D9B-94EC-CD7BAD48523D}" srcOrd="0" destOrd="0" presId="urn:microsoft.com/office/officeart/2005/8/layout/default"/>
    <dgm:cxn modelId="{F7DA53D0-3580-43D8-9E89-860936908D28}" type="presOf" srcId="{ECF168C7-E3C0-4DBE-A03B-F478ABF9075A}" destId="{36CCD6D2-4D57-4C6B-A7A1-901E9DBF1B6E}" srcOrd="0" destOrd="0" presId="urn:microsoft.com/office/officeart/2005/8/layout/default"/>
    <dgm:cxn modelId="{CF24E6E0-BCFC-443F-BA5C-42CD601107D0}" srcId="{02182585-5F2E-4ADF-A425-2AF062D03175}" destId="{DF0FF144-ABFF-4396-9542-615D05DBBFD7}" srcOrd="2" destOrd="0" parTransId="{416099FE-6ABA-4444-B913-6B869BEC8C16}" sibTransId="{150619B1-DD24-44E0-B860-BB7335CC5581}"/>
    <dgm:cxn modelId="{ABDA7409-C2D6-4845-9E9B-6AA2FB7FB3A4}" type="presParOf" srcId="{2B02481C-FB1D-4D9B-94EC-CD7BAD48523D}" destId="{E5B226FF-1999-41D4-BA74-7002BFA0DC06}" srcOrd="0" destOrd="0" presId="urn:microsoft.com/office/officeart/2005/8/layout/default"/>
    <dgm:cxn modelId="{7B7DC60C-231C-40D8-B848-3506331F4C26}" type="presParOf" srcId="{2B02481C-FB1D-4D9B-94EC-CD7BAD48523D}" destId="{BC12CB94-34A8-4B2D-9E7C-2773294881AF}" srcOrd="1" destOrd="0" presId="urn:microsoft.com/office/officeart/2005/8/layout/default"/>
    <dgm:cxn modelId="{847DABC4-CA16-4C45-B2E7-51B4512F85D4}" type="presParOf" srcId="{2B02481C-FB1D-4D9B-94EC-CD7BAD48523D}" destId="{3ACCEBEF-5770-4D17-AC44-428AF2505EB2}" srcOrd="2" destOrd="0" presId="urn:microsoft.com/office/officeart/2005/8/layout/default"/>
    <dgm:cxn modelId="{8186C3A5-C10F-4D53-829B-A513898C1FE7}" type="presParOf" srcId="{2B02481C-FB1D-4D9B-94EC-CD7BAD48523D}" destId="{898E82FA-72A0-4654-84AF-778CA4EDC4EC}" srcOrd="3" destOrd="0" presId="urn:microsoft.com/office/officeart/2005/8/layout/default"/>
    <dgm:cxn modelId="{ADBA9DDF-F377-48C9-989F-402B32ABB0E4}" type="presParOf" srcId="{2B02481C-FB1D-4D9B-94EC-CD7BAD48523D}" destId="{CCDEBF60-A9FA-4F9C-B285-1C3668B06459}" srcOrd="4" destOrd="0" presId="urn:microsoft.com/office/officeart/2005/8/layout/default"/>
    <dgm:cxn modelId="{42C95F73-460A-4572-8814-0ADE853064A9}" type="presParOf" srcId="{2B02481C-FB1D-4D9B-94EC-CD7BAD48523D}" destId="{64EA8861-7B77-46B7-855F-5A19002DA707}" srcOrd="5" destOrd="0" presId="urn:microsoft.com/office/officeart/2005/8/layout/default"/>
    <dgm:cxn modelId="{7EC29BA4-A121-4189-95B6-A0AA1D435B00}" type="presParOf" srcId="{2B02481C-FB1D-4D9B-94EC-CD7BAD48523D}" destId="{08873C7C-8C4D-465C-B38C-FC58F5BB78AA}" srcOrd="6" destOrd="0" presId="urn:microsoft.com/office/officeart/2005/8/layout/default"/>
    <dgm:cxn modelId="{67E7FCBB-3282-47A5-917B-683BED5A5E44}" type="presParOf" srcId="{2B02481C-FB1D-4D9B-94EC-CD7BAD48523D}" destId="{2B0051FF-0D07-41ED-9696-29AD12BF1812}" srcOrd="7" destOrd="0" presId="urn:microsoft.com/office/officeart/2005/8/layout/default"/>
    <dgm:cxn modelId="{16E48676-EE1E-4917-BDAC-396CF323C6D0}" type="presParOf" srcId="{2B02481C-FB1D-4D9B-94EC-CD7BAD48523D}" destId="{256C08A7-0055-45D3-8923-69597F8E311C}" srcOrd="8" destOrd="0" presId="urn:microsoft.com/office/officeart/2005/8/layout/default"/>
    <dgm:cxn modelId="{B7D01083-E5F6-4469-9CE5-2B46C2C92AA3}" type="presParOf" srcId="{2B02481C-FB1D-4D9B-94EC-CD7BAD48523D}" destId="{3A071D28-FF25-400B-B1DB-3E7113A8E27A}" srcOrd="9" destOrd="0" presId="urn:microsoft.com/office/officeart/2005/8/layout/default"/>
    <dgm:cxn modelId="{47CFEAE8-A203-4E81-A465-7CF6C363AE95}" type="presParOf" srcId="{2B02481C-FB1D-4D9B-94EC-CD7BAD48523D}" destId="{36CCD6D2-4D57-4C6B-A7A1-901E9DBF1B6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7E8002E-7752-4E65-B5E4-DE20BD07EC6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1003FD8-A627-4FAD-96D1-7F28D662BCE4}">
      <dgm:prSet/>
      <dgm:spPr/>
      <dgm:t>
        <a:bodyPr/>
        <a:lstStyle/>
        <a:p>
          <a:r>
            <a:rPr lang="en-US"/>
            <a:t>Overseeing the process of engine integration in the Decatur plant</a:t>
          </a:r>
        </a:p>
      </dgm:t>
    </dgm:pt>
    <dgm:pt modelId="{6397F88E-2DA4-48D3-A35D-98E2B598EB34}" type="parTrans" cxnId="{5A88DD3D-4AF7-47E3-B3F5-C7386CBA7C6D}">
      <dgm:prSet/>
      <dgm:spPr/>
      <dgm:t>
        <a:bodyPr/>
        <a:lstStyle/>
        <a:p>
          <a:endParaRPr lang="en-US"/>
        </a:p>
      </dgm:t>
    </dgm:pt>
    <dgm:pt modelId="{032965D8-0D83-488C-AF7D-23DBB4D10479}" type="sibTrans" cxnId="{5A88DD3D-4AF7-47E3-B3F5-C7386CBA7C6D}">
      <dgm:prSet/>
      <dgm:spPr/>
      <dgm:t>
        <a:bodyPr/>
        <a:lstStyle/>
        <a:p>
          <a:endParaRPr lang="en-US"/>
        </a:p>
      </dgm:t>
    </dgm:pt>
    <dgm:pt modelId="{1F9012C6-CA7D-4374-AE3F-40B7B6E9B1FA}">
      <dgm:prSet/>
      <dgm:spPr/>
      <dgm:t>
        <a:bodyPr/>
        <a:lstStyle/>
        <a:p>
          <a:r>
            <a:rPr lang="en-US" dirty="0"/>
            <a:t>Receiving Inspection, lifting, and installing of engine   into the engine room</a:t>
          </a:r>
        </a:p>
      </dgm:t>
    </dgm:pt>
    <dgm:pt modelId="{E466DEAF-9A12-47A3-B6DA-287973D3461F}" type="parTrans" cxnId="{9CEF7B5C-AEA1-43BB-A015-750A3FE906DA}">
      <dgm:prSet/>
      <dgm:spPr/>
      <dgm:t>
        <a:bodyPr/>
        <a:lstStyle/>
        <a:p>
          <a:endParaRPr lang="en-US"/>
        </a:p>
      </dgm:t>
    </dgm:pt>
    <dgm:pt modelId="{BA496CD4-4204-463A-A90E-6A6920F1302D}" type="sibTrans" cxnId="{9CEF7B5C-AEA1-43BB-A015-750A3FE906DA}">
      <dgm:prSet/>
      <dgm:spPr/>
      <dgm:t>
        <a:bodyPr/>
        <a:lstStyle/>
        <a:p>
          <a:endParaRPr lang="en-US"/>
        </a:p>
      </dgm:t>
    </dgm:pt>
    <dgm:pt modelId="{1FC81D70-A62B-46AD-9DAC-DD3E24C37CB2}">
      <dgm:prSet/>
      <dgm:spPr/>
      <dgm:t>
        <a:bodyPr/>
        <a:lstStyle/>
        <a:p>
          <a:r>
            <a:rPr lang="en-US"/>
            <a:t>Prepared the engine for testing with instrumentation</a:t>
          </a:r>
        </a:p>
      </dgm:t>
    </dgm:pt>
    <dgm:pt modelId="{83A57212-2643-4996-BDFF-C5C2B8FB61FA}" type="parTrans" cxnId="{96238963-C94E-4D41-A346-9510C7E33CD7}">
      <dgm:prSet/>
      <dgm:spPr/>
      <dgm:t>
        <a:bodyPr/>
        <a:lstStyle/>
        <a:p>
          <a:endParaRPr lang="en-US"/>
        </a:p>
      </dgm:t>
    </dgm:pt>
    <dgm:pt modelId="{57452B82-EBA3-47C5-8B17-2BE1DD59200F}" type="sibTrans" cxnId="{96238963-C94E-4D41-A346-9510C7E33CD7}">
      <dgm:prSet/>
      <dgm:spPr/>
      <dgm:t>
        <a:bodyPr/>
        <a:lstStyle/>
        <a:p>
          <a:endParaRPr lang="en-US"/>
        </a:p>
      </dgm:t>
    </dgm:pt>
    <dgm:pt modelId="{51DEFEC8-4985-4F55-A37C-4E245A62CCCE}">
      <dgm:prSet/>
      <dgm:spPr/>
      <dgm:t>
        <a:bodyPr/>
        <a:lstStyle/>
        <a:p>
          <a:r>
            <a:rPr lang="en-US"/>
            <a:t>Performed Six Sigma-driven analysis of rocket engine performance data using Excel</a:t>
          </a:r>
        </a:p>
      </dgm:t>
    </dgm:pt>
    <dgm:pt modelId="{F6A50619-3290-490B-BDF1-C7F4C1493C68}" type="parTrans" cxnId="{56B4A94D-CC5D-4882-89CE-CAEF8C7DCB48}">
      <dgm:prSet/>
      <dgm:spPr/>
      <dgm:t>
        <a:bodyPr/>
        <a:lstStyle/>
        <a:p>
          <a:endParaRPr lang="en-US"/>
        </a:p>
      </dgm:t>
    </dgm:pt>
    <dgm:pt modelId="{D4E4189E-F2DC-45BC-AD02-D9C9FD4F110A}" type="sibTrans" cxnId="{56B4A94D-CC5D-4882-89CE-CAEF8C7DCB48}">
      <dgm:prSet/>
      <dgm:spPr/>
      <dgm:t>
        <a:bodyPr/>
        <a:lstStyle/>
        <a:p>
          <a:endParaRPr lang="en-US"/>
        </a:p>
      </dgm:t>
    </dgm:pt>
    <dgm:pt modelId="{CE5A1408-FB12-408F-B6F8-BCD923C17005}">
      <dgm:prSet/>
      <dgm:spPr/>
      <dgm:t>
        <a:bodyPr/>
        <a:lstStyle/>
        <a:p>
          <a:r>
            <a:rPr lang="en-US"/>
            <a:t>Reviewed Field Service Manuals</a:t>
          </a:r>
        </a:p>
      </dgm:t>
    </dgm:pt>
    <dgm:pt modelId="{E22CBE18-C9B6-4D6D-B263-204D33D6EADA}" type="parTrans" cxnId="{D864B205-3B3B-47F8-B99C-6157E7D49203}">
      <dgm:prSet/>
      <dgm:spPr/>
      <dgm:t>
        <a:bodyPr/>
        <a:lstStyle/>
        <a:p>
          <a:endParaRPr lang="en-US"/>
        </a:p>
      </dgm:t>
    </dgm:pt>
    <dgm:pt modelId="{C90F693C-89C2-4FA6-98CC-1B9B9627CA89}" type="sibTrans" cxnId="{D864B205-3B3B-47F8-B99C-6157E7D49203}">
      <dgm:prSet/>
      <dgm:spPr/>
      <dgm:t>
        <a:bodyPr/>
        <a:lstStyle/>
        <a:p>
          <a:endParaRPr lang="en-US"/>
        </a:p>
      </dgm:t>
    </dgm:pt>
    <dgm:pt modelId="{EE4BE980-0239-4AF4-91E4-2E61C1F906EA}">
      <dgm:prSet/>
      <dgm:spPr/>
      <dgm:t>
        <a:bodyPr/>
        <a:lstStyle/>
        <a:p>
          <a:r>
            <a:rPr lang="en-US"/>
            <a:t>Experience working with technicians </a:t>
          </a:r>
        </a:p>
      </dgm:t>
    </dgm:pt>
    <dgm:pt modelId="{64AD66E0-1316-4961-88EC-30DA6683C156}" type="parTrans" cxnId="{7C64E47D-7738-4599-AE91-04DD5C2F4AFB}">
      <dgm:prSet/>
      <dgm:spPr/>
      <dgm:t>
        <a:bodyPr/>
        <a:lstStyle/>
        <a:p>
          <a:endParaRPr lang="en-US"/>
        </a:p>
      </dgm:t>
    </dgm:pt>
    <dgm:pt modelId="{E029EB5E-F61F-427C-9C18-2048FCAB8B61}" type="sibTrans" cxnId="{7C64E47D-7738-4599-AE91-04DD5C2F4AFB}">
      <dgm:prSet/>
      <dgm:spPr/>
      <dgm:t>
        <a:bodyPr/>
        <a:lstStyle/>
        <a:p>
          <a:endParaRPr lang="en-US"/>
        </a:p>
      </dgm:t>
    </dgm:pt>
    <dgm:pt modelId="{BC1A9E21-CFBD-463A-BB21-F33781DB1AA3}" type="pres">
      <dgm:prSet presAssocID="{E7E8002E-7752-4E65-B5E4-DE20BD07EC63}" presName="diagram" presStyleCnt="0">
        <dgm:presLayoutVars>
          <dgm:dir/>
          <dgm:resizeHandles val="exact"/>
        </dgm:presLayoutVars>
      </dgm:prSet>
      <dgm:spPr/>
    </dgm:pt>
    <dgm:pt modelId="{9D06176F-170F-4CC3-BEE4-3634397E745C}" type="pres">
      <dgm:prSet presAssocID="{D1003FD8-A627-4FAD-96D1-7F28D662BCE4}" presName="node" presStyleLbl="node1" presStyleIdx="0" presStyleCnt="6">
        <dgm:presLayoutVars>
          <dgm:bulletEnabled val="1"/>
        </dgm:presLayoutVars>
      </dgm:prSet>
      <dgm:spPr/>
    </dgm:pt>
    <dgm:pt modelId="{726DFE8F-F1D9-4805-BAE6-5112A52A2B0B}" type="pres">
      <dgm:prSet presAssocID="{032965D8-0D83-488C-AF7D-23DBB4D10479}" presName="sibTrans" presStyleCnt="0"/>
      <dgm:spPr/>
    </dgm:pt>
    <dgm:pt modelId="{1EA2D3FB-18BD-4B11-B588-BFC07163A4FB}" type="pres">
      <dgm:prSet presAssocID="{1F9012C6-CA7D-4374-AE3F-40B7B6E9B1FA}" presName="node" presStyleLbl="node1" presStyleIdx="1" presStyleCnt="6">
        <dgm:presLayoutVars>
          <dgm:bulletEnabled val="1"/>
        </dgm:presLayoutVars>
      </dgm:prSet>
      <dgm:spPr/>
    </dgm:pt>
    <dgm:pt modelId="{A502C5E4-317A-4278-8F72-3A4BDB75E9A6}" type="pres">
      <dgm:prSet presAssocID="{BA496CD4-4204-463A-A90E-6A6920F1302D}" presName="sibTrans" presStyleCnt="0"/>
      <dgm:spPr/>
    </dgm:pt>
    <dgm:pt modelId="{CD8802B5-634F-412B-BE4C-0C93BD0180ED}" type="pres">
      <dgm:prSet presAssocID="{1FC81D70-A62B-46AD-9DAC-DD3E24C37CB2}" presName="node" presStyleLbl="node1" presStyleIdx="2" presStyleCnt="6">
        <dgm:presLayoutVars>
          <dgm:bulletEnabled val="1"/>
        </dgm:presLayoutVars>
      </dgm:prSet>
      <dgm:spPr/>
    </dgm:pt>
    <dgm:pt modelId="{A812110D-62E5-4D14-BA01-31057BC7746D}" type="pres">
      <dgm:prSet presAssocID="{57452B82-EBA3-47C5-8B17-2BE1DD59200F}" presName="sibTrans" presStyleCnt="0"/>
      <dgm:spPr/>
    </dgm:pt>
    <dgm:pt modelId="{47AD4569-9012-4F5C-9E51-5C51158ED69F}" type="pres">
      <dgm:prSet presAssocID="{51DEFEC8-4985-4F55-A37C-4E245A62CCCE}" presName="node" presStyleLbl="node1" presStyleIdx="3" presStyleCnt="6">
        <dgm:presLayoutVars>
          <dgm:bulletEnabled val="1"/>
        </dgm:presLayoutVars>
      </dgm:prSet>
      <dgm:spPr/>
    </dgm:pt>
    <dgm:pt modelId="{DAFA8E68-C237-4A87-97EC-7D09786566C7}" type="pres">
      <dgm:prSet presAssocID="{D4E4189E-F2DC-45BC-AD02-D9C9FD4F110A}" presName="sibTrans" presStyleCnt="0"/>
      <dgm:spPr/>
    </dgm:pt>
    <dgm:pt modelId="{394DD121-B79A-4F9C-A4DD-35C14067D96A}" type="pres">
      <dgm:prSet presAssocID="{CE5A1408-FB12-408F-B6F8-BCD923C17005}" presName="node" presStyleLbl="node1" presStyleIdx="4" presStyleCnt="6">
        <dgm:presLayoutVars>
          <dgm:bulletEnabled val="1"/>
        </dgm:presLayoutVars>
      </dgm:prSet>
      <dgm:spPr/>
    </dgm:pt>
    <dgm:pt modelId="{20153C84-6E88-4FE2-ADCC-8D2707D90CC0}" type="pres">
      <dgm:prSet presAssocID="{C90F693C-89C2-4FA6-98CC-1B9B9627CA89}" presName="sibTrans" presStyleCnt="0"/>
      <dgm:spPr/>
    </dgm:pt>
    <dgm:pt modelId="{299ED4E6-F47C-4725-A42D-5F63C3CC8E3E}" type="pres">
      <dgm:prSet presAssocID="{EE4BE980-0239-4AF4-91E4-2E61C1F906EA}" presName="node" presStyleLbl="node1" presStyleIdx="5" presStyleCnt="6">
        <dgm:presLayoutVars>
          <dgm:bulletEnabled val="1"/>
        </dgm:presLayoutVars>
      </dgm:prSet>
      <dgm:spPr/>
    </dgm:pt>
  </dgm:ptLst>
  <dgm:cxnLst>
    <dgm:cxn modelId="{6F3F0C05-D608-4F78-8672-163F406FA132}" type="presOf" srcId="{CE5A1408-FB12-408F-B6F8-BCD923C17005}" destId="{394DD121-B79A-4F9C-A4DD-35C14067D96A}" srcOrd="0" destOrd="0" presId="urn:microsoft.com/office/officeart/2005/8/layout/default"/>
    <dgm:cxn modelId="{D864B205-3B3B-47F8-B99C-6157E7D49203}" srcId="{E7E8002E-7752-4E65-B5E4-DE20BD07EC63}" destId="{CE5A1408-FB12-408F-B6F8-BCD923C17005}" srcOrd="4" destOrd="0" parTransId="{E22CBE18-C9B6-4D6D-B263-204D33D6EADA}" sibTransId="{C90F693C-89C2-4FA6-98CC-1B9B9627CA89}"/>
    <dgm:cxn modelId="{FF859026-647B-4E9C-AD19-5BDAFAFABEA7}" type="presOf" srcId="{E7E8002E-7752-4E65-B5E4-DE20BD07EC63}" destId="{BC1A9E21-CFBD-463A-BB21-F33781DB1AA3}" srcOrd="0" destOrd="0" presId="urn:microsoft.com/office/officeart/2005/8/layout/default"/>
    <dgm:cxn modelId="{5A88DD3D-4AF7-47E3-B3F5-C7386CBA7C6D}" srcId="{E7E8002E-7752-4E65-B5E4-DE20BD07EC63}" destId="{D1003FD8-A627-4FAD-96D1-7F28D662BCE4}" srcOrd="0" destOrd="0" parTransId="{6397F88E-2DA4-48D3-A35D-98E2B598EB34}" sibTransId="{032965D8-0D83-488C-AF7D-23DBB4D10479}"/>
    <dgm:cxn modelId="{9CEF7B5C-AEA1-43BB-A015-750A3FE906DA}" srcId="{E7E8002E-7752-4E65-B5E4-DE20BD07EC63}" destId="{1F9012C6-CA7D-4374-AE3F-40B7B6E9B1FA}" srcOrd="1" destOrd="0" parTransId="{E466DEAF-9A12-47A3-B6DA-287973D3461F}" sibTransId="{BA496CD4-4204-463A-A90E-6A6920F1302D}"/>
    <dgm:cxn modelId="{96238963-C94E-4D41-A346-9510C7E33CD7}" srcId="{E7E8002E-7752-4E65-B5E4-DE20BD07EC63}" destId="{1FC81D70-A62B-46AD-9DAC-DD3E24C37CB2}" srcOrd="2" destOrd="0" parTransId="{83A57212-2643-4996-BDFF-C5C2B8FB61FA}" sibTransId="{57452B82-EBA3-47C5-8B17-2BE1DD59200F}"/>
    <dgm:cxn modelId="{56B4A94D-CC5D-4882-89CE-CAEF8C7DCB48}" srcId="{E7E8002E-7752-4E65-B5E4-DE20BD07EC63}" destId="{51DEFEC8-4985-4F55-A37C-4E245A62CCCE}" srcOrd="3" destOrd="0" parTransId="{F6A50619-3290-490B-BDF1-C7F4C1493C68}" sibTransId="{D4E4189E-F2DC-45BC-AD02-D9C9FD4F110A}"/>
    <dgm:cxn modelId="{7C64E47D-7738-4599-AE91-04DD5C2F4AFB}" srcId="{E7E8002E-7752-4E65-B5E4-DE20BD07EC63}" destId="{EE4BE980-0239-4AF4-91E4-2E61C1F906EA}" srcOrd="5" destOrd="0" parTransId="{64AD66E0-1316-4961-88EC-30DA6683C156}" sibTransId="{E029EB5E-F61F-427C-9C18-2048FCAB8B61}"/>
    <dgm:cxn modelId="{7F392A8E-BE68-4C95-9132-18E79DF64F18}" type="presOf" srcId="{1FC81D70-A62B-46AD-9DAC-DD3E24C37CB2}" destId="{CD8802B5-634F-412B-BE4C-0C93BD0180ED}" srcOrd="0" destOrd="0" presId="urn:microsoft.com/office/officeart/2005/8/layout/default"/>
    <dgm:cxn modelId="{CAE51D94-CA4D-417F-895D-E8B1EE38DD75}" type="presOf" srcId="{51DEFEC8-4985-4F55-A37C-4E245A62CCCE}" destId="{47AD4569-9012-4F5C-9E51-5C51158ED69F}" srcOrd="0" destOrd="0" presId="urn:microsoft.com/office/officeart/2005/8/layout/default"/>
    <dgm:cxn modelId="{530060AF-D226-4A38-96B6-F3B850C67DB4}" type="presOf" srcId="{1F9012C6-CA7D-4374-AE3F-40B7B6E9B1FA}" destId="{1EA2D3FB-18BD-4B11-B588-BFC07163A4FB}" srcOrd="0" destOrd="0" presId="urn:microsoft.com/office/officeart/2005/8/layout/default"/>
    <dgm:cxn modelId="{BFA3C3CB-65CB-45A9-A20D-E5A78E5EFDB8}" type="presOf" srcId="{D1003FD8-A627-4FAD-96D1-7F28D662BCE4}" destId="{9D06176F-170F-4CC3-BEE4-3634397E745C}" srcOrd="0" destOrd="0" presId="urn:microsoft.com/office/officeart/2005/8/layout/default"/>
    <dgm:cxn modelId="{93353BE3-C5CB-4755-BA90-04170DA158AD}" type="presOf" srcId="{EE4BE980-0239-4AF4-91E4-2E61C1F906EA}" destId="{299ED4E6-F47C-4725-A42D-5F63C3CC8E3E}" srcOrd="0" destOrd="0" presId="urn:microsoft.com/office/officeart/2005/8/layout/default"/>
    <dgm:cxn modelId="{FA080421-6AC1-4519-A7BA-0993B793CF1B}" type="presParOf" srcId="{BC1A9E21-CFBD-463A-BB21-F33781DB1AA3}" destId="{9D06176F-170F-4CC3-BEE4-3634397E745C}" srcOrd="0" destOrd="0" presId="urn:microsoft.com/office/officeart/2005/8/layout/default"/>
    <dgm:cxn modelId="{D402F908-7506-4647-BE49-3F9CAC1C1570}" type="presParOf" srcId="{BC1A9E21-CFBD-463A-BB21-F33781DB1AA3}" destId="{726DFE8F-F1D9-4805-BAE6-5112A52A2B0B}" srcOrd="1" destOrd="0" presId="urn:microsoft.com/office/officeart/2005/8/layout/default"/>
    <dgm:cxn modelId="{B2DAC8D9-9F25-4853-8595-FCEE37D0354E}" type="presParOf" srcId="{BC1A9E21-CFBD-463A-BB21-F33781DB1AA3}" destId="{1EA2D3FB-18BD-4B11-B588-BFC07163A4FB}" srcOrd="2" destOrd="0" presId="urn:microsoft.com/office/officeart/2005/8/layout/default"/>
    <dgm:cxn modelId="{51263D88-057C-4CB0-A841-6741BEECF74F}" type="presParOf" srcId="{BC1A9E21-CFBD-463A-BB21-F33781DB1AA3}" destId="{A502C5E4-317A-4278-8F72-3A4BDB75E9A6}" srcOrd="3" destOrd="0" presId="urn:microsoft.com/office/officeart/2005/8/layout/default"/>
    <dgm:cxn modelId="{A2625828-4CD8-4AD7-9E5A-A182853F2DA9}" type="presParOf" srcId="{BC1A9E21-CFBD-463A-BB21-F33781DB1AA3}" destId="{CD8802B5-634F-412B-BE4C-0C93BD0180ED}" srcOrd="4" destOrd="0" presId="urn:microsoft.com/office/officeart/2005/8/layout/default"/>
    <dgm:cxn modelId="{156FB7AB-90DB-475E-B566-21208D98FAB2}" type="presParOf" srcId="{BC1A9E21-CFBD-463A-BB21-F33781DB1AA3}" destId="{A812110D-62E5-4D14-BA01-31057BC7746D}" srcOrd="5" destOrd="0" presId="urn:microsoft.com/office/officeart/2005/8/layout/default"/>
    <dgm:cxn modelId="{B718C9E1-7748-472A-BCB9-AE202250B117}" type="presParOf" srcId="{BC1A9E21-CFBD-463A-BB21-F33781DB1AA3}" destId="{47AD4569-9012-4F5C-9E51-5C51158ED69F}" srcOrd="6" destOrd="0" presId="urn:microsoft.com/office/officeart/2005/8/layout/default"/>
    <dgm:cxn modelId="{B7579185-AB96-4FD0-B469-DFE406806137}" type="presParOf" srcId="{BC1A9E21-CFBD-463A-BB21-F33781DB1AA3}" destId="{DAFA8E68-C237-4A87-97EC-7D09786566C7}" srcOrd="7" destOrd="0" presId="urn:microsoft.com/office/officeart/2005/8/layout/default"/>
    <dgm:cxn modelId="{FDE49B43-BEEC-4A68-A314-34C131B43BBB}" type="presParOf" srcId="{BC1A9E21-CFBD-463A-BB21-F33781DB1AA3}" destId="{394DD121-B79A-4F9C-A4DD-35C14067D96A}" srcOrd="8" destOrd="0" presId="urn:microsoft.com/office/officeart/2005/8/layout/default"/>
    <dgm:cxn modelId="{CB0701E5-DB96-40E3-AFD6-DF6F05F7E770}" type="presParOf" srcId="{BC1A9E21-CFBD-463A-BB21-F33781DB1AA3}" destId="{20153C84-6E88-4FE2-ADCC-8D2707D90CC0}" srcOrd="9" destOrd="0" presId="urn:microsoft.com/office/officeart/2005/8/layout/default"/>
    <dgm:cxn modelId="{F7B085D2-441F-4095-A7E7-18CAEB5E79F3}" type="presParOf" srcId="{BC1A9E21-CFBD-463A-BB21-F33781DB1AA3}" destId="{299ED4E6-F47C-4725-A42D-5F63C3CC8E3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FE538D-CDCB-4A24-B377-77791A59B10E}">
      <dsp:nvSpPr>
        <dsp:cNvPr id="0" name=""/>
        <dsp:cNvSpPr/>
      </dsp:nvSpPr>
      <dsp:spPr>
        <a:xfrm>
          <a:off x="459164" y="397"/>
          <a:ext cx="2175271" cy="1305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One-Stop Shop </a:t>
          </a:r>
        </a:p>
      </dsp:txBody>
      <dsp:txXfrm>
        <a:off x="459164" y="397"/>
        <a:ext cx="2175271" cy="1305163"/>
      </dsp:txXfrm>
    </dsp:sp>
    <dsp:sp modelId="{28454720-2840-49A6-9E75-AE8656EE9EC6}">
      <dsp:nvSpPr>
        <dsp:cNvPr id="0" name=""/>
        <dsp:cNvSpPr/>
      </dsp:nvSpPr>
      <dsp:spPr>
        <a:xfrm>
          <a:off x="2851963" y="397"/>
          <a:ext cx="2175271" cy="1305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Inspection Department</a:t>
          </a:r>
        </a:p>
      </dsp:txBody>
      <dsp:txXfrm>
        <a:off x="2851963" y="397"/>
        <a:ext cx="2175271" cy="1305163"/>
      </dsp:txXfrm>
    </dsp:sp>
    <dsp:sp modelId="{A3723648-26F6-4A60-88EF-E0AE08E1E843}">
      <dsp:nvSpPr>
        <dsp:cNvPr id="0" name=""/>
        <dsp:cNvSpPr/>
      </dsp:nvSpPr>
      <dsp:spPr>
        <a:xfrm>
          <a:off x="459164" y="1523087"/>
          <a:ext cx="2175271" cy="1305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List of parts to check each day with inspection sheets and drawings</a:t>
          </a:r>
        </a:p>
      </dsp:txBody>
      <dsp:txXfrm>
        <a:off x="459164" y="1523087"/>
        <a:ext cx="2175271" cy="1305163"/>
      </dsp:txXfrm>
    </dsp:sp>
    <dsp:sp modelId="{42EC4CF7-9304-4301-B65B-65E5BD0CCE91}">
      <dsp:nvSpPr>
        <dsp:cNvPr id="0" name=""/>
        <dsp:cNvSpPr/>
      </dsp:nvSpPr>
      <dsp:spPr>
        <a:xfrm>
          <a:off x="2813831" y="1523087"/>
          <a:ext cx="2175271" cy="1305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Began with manual tools such as calipers, micrometers, gage blocks, go/no go gauges, etc.</a:t>
          </a:r>
        </a:p>
      </dsp:txBody>
      <dsp:txXfrm>
        <a:off x="2813831" y="1523087"/>
        <a:ext cx="2175271" cy="1305163"/>
      </dsp:txXfrm>
    </dsp:sp>
    <dsp:sp modelId="{1380397E-A132-4E80-81CA-19617AE1CB21}">
      <dsp:nvSpPr>
        <dsp:cNvPr id="0" name=""/>
        <dsp:cNvSpPr/>
      </dsp:nvSpPr>
      <dsp:spPr>
        <a:xfrm>
          <a:off x="459164" y="3045777"/>
          <a:ext cx="2175271" cy="1305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Coordination with machinists </a:t>
          </a:r>
        </a:p>
      </dsp:txBody>
      <dsp:txXfrm>
        <a:off x="459164" y="3045777"/>
        <a:ext cx="2175271" cy="1305163"/>
      </dsp:txXfrm>
    </dsp:sp>
    <dsp:sp modelId="{71D17005-823D-4745-BC41-BAE6822844FD}">
      <dsp:nvSpPr>
        <dsp:cNvPr id="0" name=""/>
        <dsp:cNvSpPr/>
      </dsp:nvSpPr>
      <dsp:spPr>
        <a:xfrm>
          <a:off x="2851963" y="3045777"/>
          <a:ext cx="2175271" cy="1305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Coordinate Measuring Machine</a:t>
          </a:r>
        </a:p>
      </dsp:txBody>
      <dsp:txXfrm>
        <a:off x="2851963" y="3045777"/>
        <a:ext cx="2175271" cy="13051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B226FF-1999-41D4-BA74-7002BFA0DC06}">
      <dsp:nvSpPr>
        <dsp:cNvPr id="0" name=""/>
        <dsp:cNvSpPr/>
      </dsp:nvSpPr>
      <dsp:spPr>
        <a:xfrm>
          <a:off x="387979" y="516"/>
          <a:ext cx="2200085" cy="13200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Use CAD models and import into software called </a:t>
          </a:r>
          <a:r>
            <a:rPr lang="en-US" sz="2000" kern="1200" dirty="0" err="1"/>
            <a:t>PolyWorks</a:t>
          </a:r>
          <a:endParaRPr lang="en-US" sz="2000" kern="1200" dirty="0"/>
        </a:p>
      </dsp:txBody>
      <dsp:txXfrm>
        <a:off x="387979" y="516"/>
        <a:ext cx="2200085" cy="1320051"/>
      </dsp:txXfrm>
    </dsp:sp>
    <dsp:sp modelId="{3ACCEBEF-5770-4D17-AC44-428AF2505EB2}">
      <dsp:nvSpPr>
        <dsp:cNvPr id="0" name=""/>
        <dsp:cNvSpPr/>
      </dsp:nvSpPr>
      <dsp:spPr>
        <a:xfrm>
          <a:off x="2808073" y="516"/>
          <a:ext cx="2200085" cy="13200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Write scripts based off technical drawings</a:t>
          </a:r>
        </a:p>
      </dsp:txBody>
      <dsp:txXfrm>
        <a:off x="2808073" y="516"/>
        <a:ext cx="2200085" cy="1320051"/>
      </dsp:txXfrm>
    </dsp:sp>
    <dsp:sp modelId="{CCDEBF60-A9FA-4F9C-B285-1C3668B06459}">
      <dsp:nvSpPr>
        <dsp:cNvPr id="0" name=""/>
        <dsp:cNvSpPr/>
      </dsp:nvSpPr>
      <dsp:spPr>
        <a:xfrm>
          <a:off x="387979" y="1540576"/>
          <a:ext cx="2200085" cy="13200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GD&amp;T controls </a:t>
          </a:r>
        </a:p>
      </dsp:txBody>
      <dsp:txXfrm>
        <a:off x="387979" y="1540576"/>
        <a:ext cx="2200085" cy="1320051"/>
      </dsp:txXfrm>
    </dsp:sp>
    <dsp:sp modelId="{08873C7C-8C4D-465C-B38C-FC58F5BB78AA}">
      <dsp:nvSpPr>
        <dsp:cNvPr id="0" name=""/>
        <dsp:cNvSpPr/>
      </dsp:nvSpPr>
      <dsp:spPr>
        <a:xfrm>
          <a:off x="2808073" y="1540576"/>
          <a:ext cx="2200085" cy="13200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Align part </a:t>
          </a:r>
        </a:p>
      </dsp:txBody>
      <dsp:txXfrm>
        <a:off x="2808073" y="1540576"/>
        <a:ext cx="2200085" cy="1320051"/>
      </dsp:txXfrm>
    </dsp:sp>
    <dsp:sp modelId="{256C08A7-0055-45D3-8923-69597F8E311C}">
      <dsp:nvSpPr>
        <dsp:cNvPr id="0" name=""/>
        <dsp:cNvSpPr/>
      </dsp:nvSpPr>
      <dsp:spPr>
        <a:xfrm>
          <a:off x="387979" y="3080636"/>
          <a:ext cx="2200085" cy="13200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Probe geometry</a:t>
          </a:r>
        </a:p>
      </dsp:txBody>
      <dsp:txXfrm>
        <a:off x="387979" y="3080636"/>
        <a:ext cx="2200085" cy="1320051"/>
      </dsp:txXfrm>
    </dsp:sp>
    <dsp:sp modelId="{36CCD6D2-4D57-4C6B-A7A1-901E9DBF1B6E}">
      <dsp:nvSpPr>
        <dsp:cNvPr id="0" name=""/>
        <dsp:cNvSpPr/>
      </dsp:nvSpPr>
      <dsp:spPr>
        <a:xfrm>
          <a:off x="2808073" y="3080636"/>
          <a:ext cx="2200085" cy="13200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Create a Quality Report</a:t>
          </a:r>
        </a:p>
      </dsp:txBody>
      <dsp:txXfrm>
        <a:off x="2808073" y="3080636"/>
        <a:ext cx="2200085" cy="132005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06176F-170F-4CC3-BEE4-3634397E745C}">
      <dsp:nvSpPr>
        <dsp:cNvPr id="0" name=""/>
        <dsp:cNvSpPr/>
      </dsp:nvSpPr>
      <dsp:spPr>
        <a:xfrm>
          <a:off x="25913" y="2643"/>
          <a:ext cx="2580706" cy="15484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Overseeing the process of engine integration in the Decatur plant</a:t>
          </a:r>
        </a:p>
      </dsp:txBody>
      <dsp:txXfrm>
        <a:off x="25913" y="2643"/>
        <a:ext cx="2580706" cy="1548423"/>
      </dsp:txXfrm>
    </dsp:sp>
    <dsp:sp modelId="{1EA2D3FB-18BD-4B11-B588-BFC07163A4FB}">
      <dsp:nvSpPr>
        <dsp:cNvPr id="0" name=""/>
        <dsp:cNvSpPr/>
      </dsp:nvSpPr>
      <dsp:spPr>
        <a:xfrm>
          <a:off x="2864690" y="2643"/>
          <a:ext cx="2580706" cy="15484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Receiving Inspection, lifting, and installing of engine   into the engine room</a:t>
          </a:r>
        </a:p>
      </dsp:txBody>
      <dsp:txXfrm>
        <a:off x="2864690" y="2643"/>
        <a:ext cx="2580706" cy="1548423"/>
      </dsp:txXfrm>
    </dsp:sp>
    <dsp:sp modelId="{CD8802B5-634F-412B-BE4C-0C93BD0180ED}">
      <dsp:nvSpPr>
        <dsp:cNvPr id="0" name=""/>
        <dsp:cNvSpPr/>
      </dsp:nvSpPr>
      <dsp:spPr>
        <a:xfrm>
          <a:off x="25913" y="1809138"/>
          <a:ext cx="2580706" cy="15484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Prepared the engine for testing with instrumentation</a:t>
          </a:r>
        </a:p>
      </dsp:txBody>
      <dsp:txXfrm>
        <a:off x="25913" y="1809138"/>
        <a:ext cx="2580706" cy="1548423"/>
      </dsp:txXfrm>
    </dsp:sp>
    <dsp:sp modelId="{47AD4569-9012-4F5C-9E51-5C51158ED69F}">
      <dsp:nvSpPr>
        <dsp:cNvPr id="0" name=""/>
        <dsp:cNvSpPr/>
      </dsp:nvSpPr>
      <dsp:spPr>
        <a:xfrm>
          <a:off x="2864690" y="1809138"/>
          <a:ext cx="2580706" cy="15484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Performed Six Sigma-driven analysis of rocket engine performance data using Excel</a:t>
          </a:r>
        </a:p>
      </dsp:txBody>
      <dsp:txXfrm>
        <a:off x="2864690" y="1809138"/>
        <a:ext cx="2580706" cy="1548423"/>
      </dsp:txXfrm>
    </dsp:sp>
    <dsp:sp modelId="{394DD121-B79A-4F9C-A4DD-35C14067D96A}">
      <dsp:nvSpPr>
        <dsp:cNvPr id="0" name=""/>
        <dsp:cNvSpPr/>
      </dsp:nvSpPr>
      <dsp:spPr>
        <a:xfrm>
          <a:off x="25913" y="3615632"/>
          <a:ext cx="2580706" cy="15484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Reviewed Field Service Manuals</a:t>
          </a:r>
        </a:p>
      </dsp:txBody>
      <dsp:txXfrm>
        <a:off x="25913" y="3615632"/>
        <a:ext cx="2580706" cy="1548423"/>
      </dsp:txXfrm>
    </dsp:sp>
    <dsp:sp modelId="{299ED4E6-F47C-4725-A42D-5F63C3CC8E3E}">
      <dsp:nvSpPr>
        <dsp:cNvPr id="0" name=""/>
        <dsp:cNvSpPr/>
      </dsp:nvSpPr>
      <dsp:spPr>
        <a:xfrm>
          <a:off x="2864690" y="3615632"/>
          <a:ext cx="2580706" cy="15484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Experience working with technicians </a:t>
          </a:r>
        </a:p>
      </dsp:txBody>
      <dsp:txXfrm>
        <a:off x="2864690" y="3615632"/>
        <a:ext cx="2580706" cy="15484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BA9C38-E5A4-45D0-8364-9DC53AC7C910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BDC9B1-59A1-497F-B099-E1BEA0F6A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517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BDC9B1-59A1-497F-B099-E1BEA0F6A3F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9354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 chose Auburn quite honestly because my entire family have been Auburn fans my entire life, and I knew they had a great engineering program, and I loved the atmosphere and the campus</a:t>
            </a:r>
          </a:p>
          <a:p>
            <a:r>
              <a:rPr lang="en-US" dirty="0"/>
              <a:t>This is really important to me and being in Huntsville this past summer made me realize that this is where I want to be in the future.</a:t>
            </a:r>
          </a:p>
          <a:p>
            <a:endParaRPr lang="en-US" dirty="0"/>
          </a:p>
          <a:p>
            <a:r>
              <a:rPr lang="en-US" dirty="0"/>
              <a:t>Aerojet Rocketdyne I worked for this past summer they are as you probably know a provider for the RL10 rocket engines, RS-68A rocket engines, RS-25 engines and more. </a:t>
            </a:r>
          </a:p>
          <a:p>
            <a:endParaRPr lang="en-US" dirty="0"/>
          </a:p>
          <a:p>
            <a:r>
              <a:rPr lang="en-US" dirty="0"/>
              <a:t>Precision Grinding is a one-stop shop that creates custom steel products</a:t>
            </a:r>
          </a:p>
          <a:p>
            <a:endParaRPr lang="en-US" dirty="0"/>
          </a:p>
          <a:p>
            <a:r>
              <a:rPr lang="en-US" dirty="0"/>
              <a:t>WhiteFab is another shop that creates custom steel products and fabrications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BDC9B1-59A1-497F-B099-E1BEA0F6A3F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0832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69E32D-6C23-BF93-8F56-EC7DCAA4A1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426A9F-3003-6DE8-67C2-42C881CC82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7B13A7-CF33-134F-DBCB-3342A75799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 chose Auburn quite honestly because my entire family have been Auburn fans my entire life, and I knew they had a great engineering program, and I loved the atmosphere and the campus</a:t>
            </a:r>
          </a:p>
          <a:p>
            <a:r>
              <a:rPr lang="en-US" dirty="0"/>
              <a:t>This is really important to me and being in Huntsville this past summer made me realize that this is where I want to be in the future.</a:t>
            </a:r>
          </a:p>
          <a:p>
            <a:endParaRPr lang="en-US" dirty="0"/>
          </a:p>
          <a:p>
            <a:r>
              <a:rPr lang="en-US" dirty="0"/>
              <a:t>Aerojet Rocketdyne I worked for this past summer they are as you probably know a provider for the RL10 rocket engines, RS-68A rocket engines, RS-25 engines and more. </a:t>
            </a:r>
          </a:p>
          <a:p>
            <a:endParaRPr lang="en-US" dirty="0"/>
          </a:p>
          <a:p>
            <a:r>
              <a:rPr lang="en-US" dirty="0"/>
              <a:t>Precision Grinding is a one-stop shop that creates custom steel products</a:t>
            </a:r>
          </a:p>
          <a:p>
            <a:endParaRPr lang="en-US" dirty="0"/>
          </a:p>
          <a:p>
            <a:r>
              <a:rPr lang="en-US" dirty="0"/>
              <a:t>WhiteFab is another shop that creates custom steel products and fabrications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CEC898-24B9-8ECC-6A87-16AF010A02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BDC9B1-59A1-497F-B099-E1BEA0F6A3F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5171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At </a:t>
            </a:r>
            <a:r>
              <a:rPr lang="en-US" dirty="0" err="1"/>
              <a:t>whitefab</a:t>
            </a:r>
            <a:r>
              <a:rPr lang="en-US" dirty="0"/>
              <a:t> I worked there part time during </a:t>
            </a:r>
            <a:r>
              <a:rPr lang="en-US" dirty="0" err="1"/>
              <a:t>highschool</a:t>
            </a:r>
            <a:r>
              <a:rPr lang="en-US" dirty="0"/>
              <a:t> and early college</a:t>
            </a:r>
          </a:p>
          <a:p>
            <a:endParaRPr lang="en-US" dirty="0"/>
          </a:p>
          <a:p>
            <a:r>
              <a:rPr lang="en-US" dirty="0"/>
              <a:t>At </a:t>
            </a:r>
            <a:r>
              <a:rPr lang="en-US" dirty="0" err="1"/>
              <a:t>whitefab</a:t>
            </a:r>
            <a:r>
              <a:rPr lang="en-US" dirty="0"/>
              <a:t> I learned general knowledge of machine shop floor and tools and how to set up parts in vises and how the </a:t>
            </a:r>
            <a:r>
              <a:rPr lang="en-US" dirty="0" err="1"/>
              <a:t>cnc</a:t>
            </a:r>
            <a:r>
              <a:rPr lang="en-US" dirty="0"/>
              <a:t> machine zeros off the part</a:t>
            </a:r>
          </a:p>
          <a:p>
            <a:endParaRPr lang="en-US" dirty="0"/>
          </a:p>
          <a:p>
            <a:r>
              <a:rPr lang="en-US" dirty="0"/>
              <a:t>I saw how solid models were drawn up in inventor from drafts or drawings</a:t>
            </a:r>
          </a:p>
          <a:p>
            <a:endParaRPr lang="en-US" dirty="0"/>
          </a:p>
          <a:p>
            <a:r>
              <a:rPr lang="en-US" dirty="0"/>
              <a:t>I was introduced to quality inspection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BDC9B1-59A1-497F-B099-E1BEA0F6A3F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8720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I mean by scripts is that I could go in and assign coordinates and planes and datums to the 3d model and creating geometry</a:t>
            </a:r>
          </a:p>
          <a:p>
            <a:r>
              <a:rPr lang="en-US" dirty="0"/>
              <a:t>True positioning based off datum and concentricity, parallel and flatness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BDC9B1-59A1-497F-B099-E1BEA0F6A3F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82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70134-FF32-4B79-A7E2-3CF7E4B6EB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86F12D-03E1-4508-BA28-1896479F99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9247D-91D3-4617-AA6F-23D52C7AA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12C58-A34A-4CA9-B454-64601AA593B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E89181-6718-4BE5-9A74-1832FBBEC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6340D8-19A6-43DC-BB39-0BB3E1EEFC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2928D-8139-4749-B466-5DBD6D638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575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4891-0C71-4A6A-89CB-BAA1044F9E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516BF-13F3-4C0C-B5BA-402EF46EA0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3CC3B-247F-4862-8878-EECB86A31B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12C58-A34A-4CA9-B454-64601AA593B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FE5EE-EF97-4F79-81AE-FCDD6DB3E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AC64BA-9BD0-459F-A6F3-FB7D3C8085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2928D-8139-4749-B466-5DBD6D638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34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86AA7-C9FB-4950-B92B-6D3BB7C60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510AC1-365F-417E-9519-9B3F23B7AD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2EB5D-9FCC-40FD-9F62-31AA7F73F6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12C58-A34A-4CA9-B454-64601AA593B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E1B738-A3C1-4037-9FED-1F8AF786CD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8FF642-24A7-49B8-A529-550C5A33F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2928D-8139-4749-B466-5DBD6D638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794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CB70A-130E-45A3-A0F3-7A8172874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4447E-38FC-43F7-855A-16A679EFA9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E8105E-E3A2-4BE7-BC2A-42D6F78D0B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1FF5B4-67E0-47D1-ACE1-B7C437920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12C58-A34A-4CA9-B454-64601AA593B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06D541-F714-4141-BB56-6EB131026A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970406-D6D9-46BA-9E25-4FA1620483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2928D-8139-4749-B466-5DBD6D638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0997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D7E90-B235-4E62-9BB0-631C21FD4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43486A-9275-40D0-8986-44DD06981A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EDBE74-9896-477A-85AD-4E59C2F1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E223C4-0DC5-4BEE-8ED5-C8063297BA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8A79E6-9A9B-4D92-B183-058009BB3A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998698-C981-42DE-A295-E26BC05AE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12C58-A34A-4CA9-B454-64601AA593B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63CFA9-E035-4A97-BFB8-A6589F59BD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B6F241-4701-4315-A184-632D61585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2928D-8139-4749-B466-5DBD6D638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645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79C4E-EFA0-4B3E-A17E-04E5E3D70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E9735E-8B4A-4CCB-A18D-03B7FE476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12C58-A34A-4CA9-B454-64601AA593B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6C6B84-A873-4378-A0DC-DED5DD855F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C31C9D-393C-4EE4-B514-469C5D968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2928D-8139-4749-B466-5DBD6D638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327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F8C0BB-1DF6-4050-8DF6-5C7943478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12C58-A34A-4CA9-B454-64601AA593B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8171814-72B1-4F8D-9B53-4F5FE2BADB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0934B0-777A-4567-B205-2DE334C1CC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2928D-8139-4749-B466-5DBD6D638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674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7ED97-88D4-4858-9D83-403586809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540B2-3EB2-40CD-90F7-1816301672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855E7D-5570-4836-A735-C2880AA2B4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5A04AF-E7B2-469D-B23E-F033139F45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12C58-A34A-4CA9-B454-64601AA593B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888AB4-359D-42AC-AC80-19CE5CF91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5B7346-92F0-4B9C-BAAB-8E56BD46B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2928D-8139-4749-B466-5DBD6D638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715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5AF89-832C-4162-B852-9BE7D3C12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12E882-E0BD-4C68-B37A-B34A1B4D28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B96C69-E2B1-4609-BC7A-FDAB3BBB5D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2C5376-8FA4-42E3-BB4E-9458E1DB34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12C58-A34A-4CA9-B454-64601AA593B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282BCE-261C-45AD-8F2D-9D6BF7B8E9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2123EA-79FD-43DC-9F1B-CFCA4D430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2928D-8139-4749-B466-5DBD6D638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808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9A27A-5D04-49E7-BCF2-F886FCDEB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B23545-6FF6-488E-AC92-A8C0D42AB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2F9DC3-735C-4880-863D-AEDA43371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12C58-A34A-4CA9-B454-64601AA593B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13EC08-8865-41AC-B15F-DB289D6767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D10072-B89F-407C-A9FF-F7D2A17B83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2928D-8139-4749-B466-5DBD6D638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714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E67CB9-CDDF-4423-A9FD-C240480F80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D2FF8F-DE06-4A23-8A28-55A7E269ED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A4C764-4779-4305-9D89-84B02EBED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12C58-A34A-4CA9-B454-64601AA593B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901386-8D79-47E7-BC2F-03E0ECAB1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017107-4A03-4C94-A4A6-419B6F21D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2928D-8139-4749-B466-5DBD6D638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052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9000">
              <a:schemeClr val="accent6">
                <a:lumMod val="50000"/>
              </a:schemeClr>
            </a:gs>
            <a:gs pos="27000">
              <a:schemeClr val="accent6">
                <a:lumMod val="60000"/>
                <a:lumOff val="40000"/>
              </a:schemeClr>
            </a:gs>
            <a:gs pos="15000">
              <a:schemeClr val="accent6">
                <a:lumMod val="75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16B3BB-8A10-484D-94BA-84F31B7A9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E155F6-771F-43B9-828D-594BADDF02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91F87-7B48-43B7-A00C-CBFF0B4E21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912C58-A34A-4CA9-B454-64601AA593B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6F7FB4-6F39-480D-ACDA-ADEDD33BA5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06977E-8D8A-4383-9CC1-83DE2EF2A9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72928D-8139-4749-B466-5DBD6D638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63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2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g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gi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F82BB7E-487D-435C-A89B-65321A02D7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US" sz="7200" b="1" dirty="0">
                <a:solidFill>
                  <a:schemeClr val="bg1"/>
                </a:solidFill>
              </a:rPr>
              <a:t>Chace Claborn</a:t>
            </a:r>
            <a:br>
              <a:rPr lang="en-US" sz="7200" dirty="0">
                <a:solidFill>
                  <a:schemeClr val="bg1"/>
                </a:solidFill>
              </a:rPr>
            </a:br>
            <a:endParaRPr lang="en-US" sz="72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DCD451-9680-466A-B480-C60FEBE7E6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5024" y="3809999"/>
            <a:ext cx="7025753" cy="1012778"/>
          </a:xfrm>
        </p:spPr>
        <p:txBody>
          <a:bodyPr>
            <a:normAutofit/>
          </a:bodyPr>
          <a:lstStyle/>
          <a:p>
            <a:pPr algn="l"/>
            <a:r>
              <a:rPr lang="en-US">
                <a:solidFill>
                  <a:schemeClr val="bg1"/>
                </a:solidFill>
              </a:rPr>
              <a:t>Technical Presentation – On-going</a:t>
            </a:r>
            <a:endParaRPr lang="en-US" u="sng">
              <a:solidFill>
                <a:schemeClr val="bg1"/>
              </a:solidFill>
              <a:latin typeface="Times"/>
              <a:ea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val="12437302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DD1A3-69EE-4AA6-B86A-3D457C402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2475774" cy="763982"/>
          </a:xfrm>
        </p:spPr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About Me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FB2CC-0D5B-4939-8ABF-952ED5317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839" y="1377555"/>
            <a:ext cx="5755084" cy="4351338"/>
          </a:xfrm>
        </p:spPr>
        <p:txBody>
          <a:bodyPr>
            <a:no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From Birmingham, AL </a:t>
            </a:r>
          </a:p>
          <a:p>
            <a:r>
              <a:rPr lang="en-US" sz="2000" dirty="0">
                <a:solidFill>
                  <a:schemeClr val="bg1"/>
                </a:solidFill>
              </a:rPr>
              <a:t> Bachelors of Mechanical Engineering at Auburn University</a:t>
            </a:r>
          </a:p>
          <a:p>
            <a:r>
              <a:rPr lang="en-US" sz="2000" dirty="0">
                <a:solidFill>
                  <a:schemeClr val="bg1"/>
                </a:solidFill>
              </a:rPr>
              <a:t>Internships Background: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bg1"/>
                </a:solidFill>
              </a:rPr>
              <a:t>WhiteFab Inc.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bg1"/>
                </a:solidFill>
              </a:rPr>
              <a:t>Precision Grinding, Inc.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bg1"/>
                </a:solidFill>
              </a:rPr>
              <a:t>Aerojet Rocketdyne @ United Launch Alliance in Decatur</a:t>
            </a:r>
          </a:p>
          <a:p>
            <a:r>
              <a:rPr lang="en-US" sz="2000" dirty="0">
                <a:solidFill>
                  <a:schemeClr val="bg1"/>
                </a:solidFill>
              </a:rPr>
              <a:t>Blue Origin – Manufacturing Engineer</a:t>
            </a:r>
          </a:p>
          <a:p>
            <a:pPr lvl="1"/>
            <a:r>
              <a:rPr lang="en-US" sz="1600" dirty="0">
                <a:solidFill>
                  <a:schemeClr val="bg1"/>
                </a:solidFill>
              </a:rPr>
              <a:t>Machining Process Engineer</a:t>
            </a:r>
          </a:p>
          <a:p>
            <a:pPr lvl="1"/>
            <a:r>
              <a:rPr lang="en-US" sz="1600" dirty="0">
                <a:solidFill>
                  <a:schemeClr val="bg1"/>
                </a:solidFill>
              </a:rPr>
              <a:t>Hardware/Product Manufacturing Engineer</a:t>
            </a:r>
          </a:p>
          <a:p>
            <a:r>
              <a:rPr lang="en-US" sz="2000" dirty="0">
                <a:solidFill>
                  <a:schemeClr val="bg1"/>
                </a:solidFill>
              </a:rPr>
              <a:t>NOTE: The images and information in this presentation are derived from publicly accessible sources online or are AI generated</a:t>
            </a:r>
          </a:p>
        </p:txBody>
      </p:sp>
      <p:pic>
        <p:nvPicPr>
          <p:cNvPr id="1028" name="Picture 4" descr="Whitefab Inc - Birmingham, AL">
            <a:extLst>
              <a:ext uri="{FF2B5EF4-FFF2-40B4-BE49-F238E27FC236}">
                <a16:creationId xmlns:a16="http://schemas.microsoft.com/office/drawing/2014/main" id="{5A10A1DD-48EA-4964-918A-0E1D7E4CE3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168214"/>
            <a:ext cx="3614769" cy="66447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32" name="Picture 8" descr="PGI Steel">
            <a:extLst>
              <a:ext uri="{FF2B5EF4-FFF2-40B4-BE49-F238E27FC236}">
                <a16:creationId xmlns:a16="http://schemas.microsoft.com/office/drawing/2014/main" id="{267F97FF-C4DD-416D-BAE3-66DACBD073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8930" y="3132666"/>
            <a:ext cx="1338077" cy="133807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36" name="Picture 12" descr="Aerojet Rocketdyne to bring 700 jobs to Huntsville, make $27 million  investment - al.com">
            <a:extLst>
              <a:ext uri="{FF2B5EF4-FFF2-40B4-BE49-F238E27FC236}">
                <a16:creationId xmlns:a16="http://schemas.microsoft.com/office/drawing/2014/main" id="{8AD7FFDF-D9EF-445D-95A0-2109E0338E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3785" y="4781131"/>
            <a:ext cx="2375396" cy="133807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38" name="Picture 14" descr="Auburn University (@AuburnU) / Twitter">
            <a:extLst>
              <a:ext uri="{FF2B5EF4-FFF2-40B4-BE49-F238E27FC236}">
                <a16:creationId xmlns:a16="http://schemas.microsoft.com/office/drawing/2014/main" id="{D177E741-45AD-4308-AE7C-66A8C36C05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5959" y="431230"/>
            <a:ext cx="2391048" cy="23910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6" name="Picture 2" descr="Blue Origin | Olin College of Engineering">
            <a:extLst>
              <a:ext uri="{FF2B5EF4-FFF2-40B4-BE49-F238E27FC236}">
                <a16:creationId xmlns:a16="http://schemas.microsoft.com/office/drawing/2014/main" id="{E3759B1B-7D73-A82D-3F85-FE15F1A978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4333697"/>
            <a:ext cx="2816027" cy="1877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5FF826F0-8836-4BE4-D5CA-DA2426C71E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431230"/>
            <a:ext cx="2391048" cy="23910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920797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65178B-6053-886F-61B8-527994FACF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72A70-2643-272C-F92E-F43887954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2034473" cy="808220"/>
          </a:xfrm>
        </p:spPr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Agenda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6EE34-E2B4-A667-23A5-7E3AF9808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165" y="1496480"/>
            <a:ext cx="6159667" cy="4351338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Pre-College Graduation Experience</a:t>
            </a:r>
          </a:p>
          <a:p>
            <a:r>
              <a:rPr lang="en-US" sz="2400" dirty="0">
                <a:solidFill>
                  <a:schemeClr val="bg1"/>
                </a:solidFill>
              </a:rPr>
              <a:t>Blue Origin – Hydroforming</a:t>
            </a:r>
          </a:p>
          <a:p>
            <a:r>
              <a:rPr lang="en-US" sz="2400" dirty="0">
                <a:solidFill>
                  <a:schemeClr val="bg1"/>
                </a:solidFill>
              </a:rPr>
              <a:t>Blue Origin – Manufacturing Engineer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bg1"/>
                </a:solidFill>
              </a:rPr>
              <a:t>Turbomachinery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bg1"/>
                </a:solidFill>
              </a:rPr>
              <a:t>Valves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bg1"/>
                </a:solidFill>
              </a:rPr>
              <a:t>Etc. </a:t>
            </a:r>
          </a:p>
          <a:p>
            <a:r>
              <a:rPr lang="en-US" sz="2400" dirty="0">
                <a:solidFill>
                  <a:schemeClr val="bg1"/>
                </a:solidFill>
              </a:rPr>
              <a:t>Blue Origin – Machine Shop Process Engineer </a:t>
            </a:r>
          </a:p>
        </p:txBody>
      </p:sp>
    </p:spTree>
    <p:extLst>
      <p:ext uri="{BB962C8B-B14F-4D97-AF65-F5344CB8AC3E}">
        <p14:creationId xmlns:p14="http://schemas.microsoft.com/office/powerpoint/2010/main" val="19243909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C6636-0734-4979-AB4E-123A99C4E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3296830" cy="808220"/>
          </a:xfrm>
        </p:spPr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WhiteFab</a:t>
            </a:r>
            <a:r>
              <a:rPr lang="en-US"/>
              <a:t> </a:t>
            </a:r>
            <a:r>
              <a:rPr lang="en-US">
                <a:solidFill>
                  <a:schemeClr val="bg1"/>
                </a:solidFill>
              </a:rPr>
              <a:t>Inc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F8F73-5771-4825-9BE8-0457B45F91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204" y="1253331"/>
            <a:ext cx="4883591" cy="4351338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High school and college part-time</a:t>
            </a:r>
          </a:p>
          <a:p>
            <a:r>
              <a:rPr lang="en-US" sz="2400" dirty="0">
                <a:solidFill>
                  <a:schemeClr val="bg1"/>
                </a:solidFill>
              </a:rPr>
              <a:t>General knowledge of machine shop floor and tools</a:t>
            </a:r>
          </a:p>
          <a:p>
            <a:r>
              <a:rPr lang="en-US" sz="2400" dirty="0">
                <a:solidFill>
                  <a:schemeClr val="bg1"/>
                </a:solidFill>
              </a:rPr>
              <a:t>Experience using overhead cranes, tapping machines, and loading parts onto machines</a:t>
            </a:r>
          </a:p>
          <a:p>
            <a:r>
              <a:rPr lang="en-US" sz="2400" dirty="0">
                <a:solidFill>
                  <a:schemeClr val="bg1"/>
                </a:solidFill>
              </a:rPr>
              <a:t>Introduction to Inventor</a:t>
            </a:r>
          </a:p>
          <a:p>
            <a:r>
              <a:rPr lang="en-US" sz="2400" dirty="0">
                <a:solidFill>
                  <a:schemeClr val="bg1"/>
                </a:solidFill>
              </a:rPr>
              <a:t>Introduction to Quality Inspection </a:t>
            </a:r>
          </a:p>
        </p:txBody>
      </p:sp>
      <p:pic>
        <p:nvPicPr>
          <p:cNvPr id="2050" name="Picture 2" descr="Machine Shop">
            <a:extLst>
              <a:ext uri="{FF2B5EF4-FFF2-40B4-BE49-F238E27FC236}">
                <a16:creationId xmlns:a16="http://schemas.microsoft.com/office/drawing/2014/main" id="{7DE99DE1-46B1-4AE1-B253-B7EEFF1FDD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1616" y="247431"/>
            <a:ext cx="3574473" cy="268085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52" name="Picture 4" descr="Machine Shop">
            <a:extLst>
              <a:ext uri="{FF2B5EF4-FFF2-40B4-BE49-F238E27FC236}">
                <a16:creationId xmlns:a16="http://schemas.microsoft.com/office/drawing/2014/main" id="{668E0A09-93D2-4B94-AA79-13DD7869B7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042" y="3263208"/>
            <a:ext cx="4463148" cy="334736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93A415A-A56C-9916-A35D-066FD41EAE0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6117" y="247431"/>
            <a:ext cx="2680855" cy="268085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37442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1CC9E-40C8-4CD6-8390-D2A2C99C2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36" y="256485"/>
            <a:ext cx="4430917" cy="551302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Precision Grinding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50ED74-61A1-EE19-2A00-21E89872B9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3075995"/>
              </p:ext>
            </p:extLst>
          </p:nvPr>
        </p:nvGraphicFramePr>
        <p:xfrm>
          <a:off x="-162132" y="1194135"/>
          <a:ext cx="54864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Precision Grinding marks 50 years with a rebrand — Birmingham Business  Alliance">
            <a:extLst>
              <a:ext uri="{FF2B5EF4-FFF2-40B4-BE49-F238E27FC236}">
                <a16:creationId xmlns:a16="http://schemas.microsoft.com/office/drawing/2014/main" id="{3B13291A-D354-47A3-9429-42FC5E7113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8780" y="3811510"/>
            <a:ext cx="2966446" cy="22643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100" name="Picture 4" descr="Our History - PGI Steel">
            <a:extLst>
              <a:ext uri="{FF2B5EF4-FFF2-40B4-BE49-F238E27FC236}">
                <a16:creationId xmlns:a16="http://schemas.microsoft.com/office/drawing/2014/main" id="{AB11116B-F111-F6DF-7B67-93955B4607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463818"/>
            <a:ext cx="4062446" cy="304683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36E2B3B-43A3-C925-7C90-4E2CC1FD9BA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4838" y="3811510"/>
            <a:ext cx="3395519" cy="22643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7783238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73EAD-B751-41C0-830E-8753A3616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>
                <a:solidFill>
                  <a:schemeClr val="bg1"/>
                </a:solidFill>
              </a:rPr>
              <a:t>CMM Farrow Arm</a:t>
            </a:r>
          </a:p>
        </p:txBody>
      </p:sp>
      <p:graphicFrame>
        <p:nvGraphicFramePr>
          <p:cNvPr id="3076" name="TextBox 3">
            <a:extLst>
              <a:ext uri="{FF2B5EF4-FFF2-40B4-BE49-F238E27FC236}">
                <a16:creationId xmlns:a16="http://schemas.microsoft.com/office/drawing/2014/main" id="{A98058BF-4F83-6692-7169-4AC43F8CBB8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87254308"/>
              </p:ext>
            </p:extLst>
          </p:nvPr>
        </p:nvGraphicFramePr>
        <p:xfrm>
          <a:off x="190123" y="1690688"/>
          <a:ext cx="5396139" cy="4401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F83CF38-644D-073F-4B1D-F91D156D5E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8"/>
          <a:stretch>
            <a:fillRect/>
          </a:stretch>
        </p:blipFill>
        <p:spPr>
          <a:xfrm>
            <a:off x="6110514" y="593315"/>
            <a:ext cx="5520171" cy="552017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985385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BD615-B6E4-4FCD-9CAC-60199E2FC4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Standard Operating Procedure for CMM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7E32615-E31B-4E00-BCC7-08CF316EAB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2706" y="1816388"/>
            <a:ext cx="3607893" cy="43513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6AD772A-19AF-46C3-B4CF-CD630DDF25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6633" y="1816388"/>
            <a:ext cx="3739597" cy="43513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57DA5E4-83D7-435A-BFA5-75E691A2EE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2264" y="1816388"/>
            <a:ext cx="3867238" cy="43513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7035967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B1497-CB56-407F-BFC4-E07F13275C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Aerojet Rocketdyne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4B722-6E63-4886-845D-D4D3A7A08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698402" cy="4351338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20% - Research Park Main Headquarters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bg1"/>
                </a:solidFill>
              </a:rPr>
              <a:t>Wrote a company operation procedure for rocket motor shock recorders</a:t>
            </a:r>
          </a:p>
          <a:p>
            <a:r>
              <a:rPr lang="en-US" dirty="0">
                <a:solidFill>
                  <a:schemeClr val="bg1"/>
                </a:solidFill>
              </a:rPr>
              <a:t>80% - United Launch Alliance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bg1"/>
                </a:solidFill>
              </a:rPr>
              <a:t>Field/Test Engineer for RL10 engine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bg1"/>
                </a:solidFill>
              </a:rPr>
              <a:t>Field Engineer for RS-68A engine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122" name="Picture 2" descr="Upper Stage RL10s arrive at Stennis for upcoming SLS launches -  NASASpaceFlight.com">
            <a:extLst>
              <a:ext uri="{FF2B5EF4-FFF2-40B4-BE49-F238E27FC236}">
                <a16:creationId xmlns:a16="http://schemas.microsoft.com/office/drawing/2014/main" id="{A34A96EF-B2CB-4512-0AEA-44FD0C0C62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8374" y="185661"/>
            <a:ext cx="4281175" cy="301005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124" name="Picture 4" descr="Assembly completed on powerful Delta IV rocket">
            <a:extLst>
              <a:ext uri="{FF2B5EF4-FFF2-40B4-BE49-F238E27FC236}">
                <a16:creationId xmlns:a16="http://schemas.microsoft.com/office/drawing/2014/main" id="{307903FA-3BD9-098C-1178-0849E55B0BD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877"/>
          <a:stretch>
            <a:fillRect/>
          </a:stretch>
        </p:blipFill>
        <p:spPr bwMode="auto">
          <a:xfrm>
            <a:off x="6674953" y="3533963"/>
            <a:ext cx="4568016" cy="2643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2226998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D22AF-2E5B-4BF6-B6CE-F10710BE5E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AR -Main Headquarters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92081-FA55-4E48-B1B0-1FC3FA8B0A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098309" cy="4351338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Shock recorders ensure the integrity of solid rocket motors and rocket engines</a:t>
            </a:r>
          </a:p>
          <a:p>
            <a:r>
              <a:rPr lang="en-US" dirty="0">
                <a:solidFill>
                  <a:schemeClr val="bg1"/>
                </a:solidFill>
              </a:rPr>
              <a:t>Refactor different shock recorder procedures into one procedure </a:t>
            </a:r>
          </a:p>
          <a:p>
            <a:r>
              <a:rPr lang="en-US" dirty="0">
                <a:solidFill>
                  <a:schemeClr val="bg1"/>
                </a:solidFill>
              </a:rPr>
              <a:t>Hands-on use of shock recorders and programming software</a:t>
            </a:r>
          </a:p>
        </p:txBody>
      </p:sp>
      <p:pic>
        <p:nvPicPr>
          <p:cNvPr id="4100" name="Picture 4" descr="SAVER™ Shock &amp; Vibration Data Loggers | Lansmont Corp.">
            <a:extLst>
              <a:ext uri="{FF2B5EF4-FFF2-40B4-BE49-F238E27FC236}">
                <a16:creationId xmlns:a16="http://schemas.microsoft.com/office/drawing/2014/main" id="{2F159DD7-7141-4918-AE15-62DB5FD455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1868" y="350549"/>
            <a:ext cx="2680277" cy="2680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Lansmont SAVER 3L30 Data Loggers Rentals | ATEC">
            <a:extLst>
              <a:ext uri="{FF2B5EF4-FFF2-40B4-BE49-F238E27FC236}">
                <a16:creationId xmlns:a16="http://schemas.microsoft.com/office/drawing/2014/main" id="{14DB71E1-3A6D-4653-933B-479FC5D6D8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5778" y="3131923"/>
            <a:ext cx="5456222" cy="3652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09394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5EF71-00E6-4775-A59E-E0F28433FA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AR - United Launch Alliance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D2268-6A04-4174-A05A-5057E1C291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Supported various RL10 models and RS-68A engines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C760D816-FA15-4B79-B8B1-568F1DA528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54" y="2740762"/>
            <a:ext cx="4894310" cy="326287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124" name="Picture 4" descr="RS-68A | Aerojet Rocketdyne">
            <a:extLst>
              <a:ext uri="{FF2B5EF4-FFF2-40B4-BE49-F238E27FC236}">
                <a16:creationId xmlns:a16="http://schemas.microsoft.com/office/drawing/2014/main" id="{BD8AE2E3-7883-475E-B4B2-8C6A01436F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4821" y="2740762"/>
            <a:ext cx="5321860" cy="326287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6211875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516EA-1750-4205-810B-C182730C8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099" y="301751"/>
            <a:ext cx="7291812" cy="802772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AR – Field/Test Engineer Intern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3C22636D-0601-8F18-BCC7-BDA9D9E126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7306967"/>
              </p:ext>
            </p:extLst>
          </p:nvPr>
        </p:nvGraphicFramePr>
        <p:xfrm>
          <a:off x="624689" y="1176950"/>
          <a:ext cx="5471311" cy="5166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35486A43-5CA2-8903-50AC-CC71373C9B06}"/>
              </a:ext>
            </a:extLst>
          </p:cNvPr>
          <p:cNvSpPr txBox="1"/>
          <p:nvPr/>
        </p:nvSpPr>
        <p:spPr>
          <a:xfrm>
            <a:off x="6267450" y="1971298"/>
            <a:ext cx="5611451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Got to see the whole process of manufacturing Atlas V and Delta IV rockets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Gained knowledge of propulsion systems and rocket engine cycles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Learned instrumentation, tooling, and rocket engine parts</a:t>
            </a:r>
          </a:p>
        </p:txBody>
      </p:sp>
    </p:spTree>
    <p:extLst>
      <p:ext uri="{BB962C8B-B14F-4D97-AF65-F5344CB8AC3E}">
        <p14:creationId xmlns:p14="http://schemas.microsoft.com/office/powerpoint/2010/main" val="2150142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C1A2E-CDC6-47EC-88D6-8592D7052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451833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Senior Design: Problem</a:t>
            </a:r>
          </a:p>
        </p:txBody>
      </p:sp>
      <p:pic>
        <p:nvPicPr>
          <p:cNvPr id="4" name="Content Placeholder 5" descr="A picture containing tree, outdoor&#10;&#10;Description automatically generated">
            <a:extLst>
              <a:ext uri="{FF2B5EF4-FFF2-40B4-BE49-F238E27FC236}">
                <a16:creationId xmlns:a16="http://schemas.microsoft.com/office/drawing/2014/main" id="{66CA5D99-D88C-42BF-9017-AC328850E7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692042" y="861834"/>
            <a:ext cx="5956240" cy="4467631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Multiply 8">
            <a:extLst>
              <a:ext uri="{FF2B5EF4-FFF2-40B4-BE49-F238E27FC236}">
                <a16:creationId xmlns:a16="http://schemas.microsoft.com/office/drawing/2014/main" id="{302ED396-26C3-4750-B537-18F6CF924A03}"/>
              </a:ext>
            </a:extLst>
          </p:cNvPr>
          <p:cNvSpPr/>
          <p:nvPr/>
        </p:nvSpPr>
        <p:spPr>
          <a:xfrm>
            <a:off x="8632381" y="3095650"/>
            <a:ext cx="254000" cy="235974"/>
          </a:xfrm>
          <a:prstGeom prst="mathMultiply">
            <a:avLst/>
          </a:prstGeom>
          <a:solidFill>
            <a:srgbClr val="FF5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E82B06-F2B9-4045-AFC9-CC832A480B0B}"/>
              </a:ext>
            </a:extLst>
          </p:cNvPr>
          <p:cNvSpPr txBox="1"/>
          <p:nvPr/>
        </p:nvSpPr>
        <p:spPr>
          <a:xfrm>
            <a:off x="8759381" y="6169710"/>
            <a:ext cx="224990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Initial Location of Round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74AA04-1FE1-4F35-A8FA-F5C3DF84EDA4}"/>
              </a:ext>
            </a:extLst>
          </p:cNvPr>
          <p:cNvSpPr txBox="1"/>
          <p:nvPr/>
        </p:nvSpPr>
        <p:spPr>
          <a:xfrm>
            <a:off x="609600" y="1690688"/>
            <a:ext cx="620683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Problem: 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40mm rounds are fired and are unable to be found by company IS4S </a:t>
            </a:r>
            <a:endParaRPr lang="en-US" sz="1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TASK: </a:t>
            </a: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Utilizing Electromagnetic Wave Trilateration, generate real-time position of a 40mm round after it is fired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Ultimately, find the round using some type of tracking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7" name="Picture 6" descr="A group of pills on a table&#10;&#10;Description automatically generated with low confidence">
            <a:extLst>
              <a:ext uri="{FF2B5EF4-FFF2-40B4-BE49-F238E27FC236}">
                <a16:creationId xmlns:a16="http://schemas.microsoft.com/office/drawing/2014/main" id="{82699618-1A7D-4F5D-AA88-564126E1ACF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564" y="3778347"/>
            <a:ext cx="4239264" cy="2216923"/>
          </a:xfrm>
          <a:prstGeom prst="rect">
            <a:avLst/>
          </a:prstGeom>
        </p:spPr>
      </p:pic>
      <p:pic>
        <p:nvPicPr>
          <p:cNvPr id="8" name="Picture 7" descr="A picture containing tableware, bottle&#10;&#10;Description automatically generated">
            <a:extLst>
              <a:ext uri="{FF2B5EF4-FFF2-40B4-BE49-F238E27FC236}">
                <a16:creationId xmlns:a16="http://schemas.microsoft.com/office/drawing/2014/main" id="{66ED5F6C-0BC0-4BDC-80AD-EE7A2F24411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0292" y="3592750"/>
            <a:ext cx="1266144" cy="273854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744523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C59BA-18C7-419B-835C-FF45122F0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633" y="349646"/>
            <a:ext cx="6721444" cy="662781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Senior Design: Design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DDE77-52CC-4BD5-B247-8FB260F01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782424" cy="4351338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bg1"/>
                </a:solidFill>
              </a:rPr>
              <a:t>Apple Air-tag Solution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bg1"/>
                </a:solidFill>
              </a:rPr>
              <a:t>Acts as close-range locator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Triangulation Solution using ultrawideband Two-Way Ranging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bg1"/>
                </a:solidFill>
              </a:rPr>
              <a:t>Effective at going through disturbances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bg1"/>
                </a:solidFill>
              </a:rPr>
              <a:t>High accuracy outside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bg1"/>
                </a:solidFill>
              </a:rPr>
              <a:t>Can provide a real-time solution with high refresh rate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FA4A00-F095-4114-8E94-6E95D475F8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6845" y="1690688"/>
            <a:ext cx="2056275" cy="154000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026" name="Picture 2" descr="Two Way Ranging (TWR) - Sewio RTLS">
            <a:extLst>
              <a:ext uri="{FF2B5EF4-FFF2-40B4-BE49-F238E27FC236}">
                <a16:creationId xmlns:a16="http://schemas.microsoft.com/office/drawing/2014/main" id="{A11A88F4-FF7E-415A-9295-77966ED9DC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2573" y="3429000"/>
            <a:ext cx="2883836" cy="2630312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Image preview">
            <a:extLst>
              <a:ext uri="{FF2B5EF4-FFF2-40B4-BE49-F238E27FC236}">
                <a16:creationId xmlns:a16="http://schemas.microsoft.com/office/drawing/2014/main" id="{491D9836-2753-43FA-804D-8A81D746DF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4204" y="3703781"/>
            <a:ext cx="2654432" cy="191198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7" name="Picture 2">
            <a:extLst>
              <a:ext uri="{FF2B5EF4-FFF2-40B4-BE49-F238E27FC236}">
                <a16:creationId xmlns:a16="http://schemas.microsoft.com/office/drawing/2014/main" id="{93DB042B-671A-4370-A4F5-2D2189A0B9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5973" y="1027906"/>
            <a:ext cx="2143801" cy="1891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58537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02300BF-064C-4219-8619-7F91BC282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246" y="217624"/>
            <a:ext cx="5924739" cy="802772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Senior Design: Solution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913B8D-F488-4C6C-944C-F1445B183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A744D-FD09-4346-A534-9CE155B79094}" type="slidenum">
              <a:rPr lang="en-US" smtClean="0"/>
              <a:pPr/>
              <a:t>14</a:t>
            </a:fld>
            <a:endParaRPr lang="en-US"/>
          </a:p>
        </p:txBody>
      </p:sp>
      <p:pic>
        <p:nvPicPr>
          <p:cNvPr id="6" name="Content Placeholder 5" descr="A picture containing ground, grass, outdoor, furniture&#10;&#10;Description automatically generated">
            <a:extLst>
              <a:ext uri="{FF2B5EF4-FFF2-40B4-BE49-F238E27FC236}">
                <a16:creationId xmlns:a16="http://schemas.microsoft.com/office/drawing/2014/main" id="{BA113838-D77C-46C7-BEBB-FC3D27FB9A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55" t="33037" r="24397" b="36059"/>
          <a:stretch/>
        </p:blipFill>
        <p:spPr>
          <a:xfrm>
            <a:off x="4004811" y="3739337"/>
            <a:ext cx="2015231" cy="1589103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D25FE94-382B-4F5C-B30B-B177D7C680B0}"/>
              </a:ext>
            </a:extLst>
          </p:cNvPr>
          <p:cNvCxnSpPr>
            <a:cxnSpLocks/>
          </p:cNvCxnSpPr>
          <p:nvPr/>
        </p:nvCxnSpPr>
        <p:spPr>
          <a:xfrm flipV="1">
            <a:off x="3296250" y="4639751"/>
            <a:ext cx="601015" cy="503908"/>
          </a:xfrm>
          <a:prstGeom prst="straightConnector1">
            <a:avLst/>
          </a:prstGeom>
          <a:ln>
            <a:solidFill>
              <a:schemeClr val="bg2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6410D3C2-DB10-48AA-9778-6CDC3C2DBE4D}"/>
              </a:ext>
            </a:extLst>
          </p:cNvPr>
          <p:cNvSpPr txBox="1"/>
          <p:nvPr/>
        </p:nvSpPr>
        <p:spPr>
          <a:xfrm>
            <a:off x="2384039" y="5286482"/>
            <a:ext cx="13405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Contains 40mm round inside with accelerometer and tag potted inside round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5FB6249-E386-48D8-8CB1-67DFDADEB8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5711" y="3503063"/>
            <a:ext cx="4784045" cy="229125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D6DD16D-EC99-4E79-ACCD-42C79A1356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94877" y="5718175"/>
            <a:ext cx="1647825" cy="638175"/>
          </a:xfrm>
          <a:prstGeom prst="rect">
            <a:avLst/>
          </a:prstGeom>
        </p:spPr>
      </p:pic>
      <p:sp>
        <p:nvSpPr>
          <p:cNvPr id="23" name="Arc 22">
            <a:extLst>
              <a:ext uri="{FF2B5EF4-FFF2-40B4-BE49-F238E27FC236}">
                <a16:creationId xmlns:a16="http://schemas.microsoft.com/office/drawing/2014/main" id="{C9342723-B926-4061-A45B-68CC8B2FB734}"/>
              </a:ext>
            </a:extLst>
          </p:cNvPr>
          <p:cNvSpPr/>
          <p:nvPr/>
        </p:nvSpPr>
        <p:spPr>
          <a:xfrm>
            <a:off x="2932754" y="3916628"/>
            <a:ext cx="5448415" cy="687294"/>
          </a:xfrm>
          <a:prstGeom prst="arc">
            <a:avLst>
              <a:gd name="adj1" fmla="val 16200000"/>
              <a:gd name="adj2" fmla="val 21510649"/>
            </a:avLst>
          </a:prstGeom>
          <a:ln w="9525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Arrow: Right 23">
            <a:extLst>
              <a:ext uri="{FF2B5EF4-FFF2-40B4-BE49-F238E27FC236}">
                <a16:creationId xmlns:a16="http://schemas.microsoft.com/office/drawing/2014/main" id="{55950BD2-1E22-4995-A92E-5E7BB1098DEE}"/>
              </a:ext>
            </a:extLst>
          </p:cNvPr>
          <p:cNvSpPr/>
          <p:nvPr/>
        </p:nvSpPr>
        <p:spPr>
          <a:xfrm rot="2813054">
            <a:off x="8261321" y="4142346"/>
            <a:ext cx="239697" cy="235858"/>
          </a:xfrm>
          <a:prstGeom prst="rightArrow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337183C8-9841-4E0C-A98D-B3244C00D130}"/>
              </a:ext>
            </a:extLst>
          </p:cNvPr>
          <p:cNvCxnSpPr>
            <a:cxnSpLocks/>
          </p:cNvCxnSpPr>
          <p:nvPr/>
        </p:nvCxnSpPr>
        <p:spPr>
          <a:xfrm flipV="1">
            <a:off x="9241766" y="4938017"/>
            <a:ext cx="201368" cy="72080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F6EECE22-3987-42B9-8131-BEC0B28314BF}"/>
              </a:ext>
            </a:extLst>
          </p:cNvPr>
          <p:cNvSpPr txBox="1"/>
          <p:nvPr/>
        </p:nvSpPr>
        <p:spPr>
          <a:xfrm>
            <a:off x="8709594" y="5655814"/>
            <a:ext cx="1305039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Anchors send RF signals to find position of tag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31DCBB1-71EF-4601-A123-06C63FB33C08}"/>
              </a:ext>
            </a:extLst>
          </p:cNvPr>
          <p:cNvSpPr txBox="1"/>
          <p:nvPr/>
        </p:nvSpPr>
        <p:spPr>
          <a:xfrm>
            <a:off x="467283" y="1094155"/>
            <a:ext cx="707505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Potted the new PCB or air tag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Topography map was generated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Previous slide explains how Two-Way Ranging works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Creating a solar power supply assembly for anchors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Using an android device to receive live position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Creating documentation and test procedures</a:t>
            </a:r>
            <a:endParaRPr lang="en-US" sz="2400" dirty="0"/>
          </a:p>
        </p:txBody>
      </p:sp>
      <p:pic>
        <p:nvPicPr>
          <p:cNvPr id="21" name="Picture 20" descr="A hand holding a cell phone&#10;&#10;Description automatically generated with low confidence">
            <a:extLst>
              <a:ext uri="{FF2B5EF4-FFF2-40B4-BE49-F238E27FC236}">
                <a16:creationId xmlns:a16="http://schemas.microsoft.com/office/drawing/2014/main" id="{FA894F40-5FA3-43F0-B8AC-21B3A73C6BC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2990" y="203771"/>
            <a:ext cx="3423285" cy="279146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3016794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874C78-5CD2-9F6F-5911-C0D982CC51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10E0C-1DE5-936E-4CDE-8B2842C25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702" y="274598"/>
            <a:ext cx="11109356" cy="875199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Blue Origin Manufacturing Engineer - Engines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B09FC44-692F-399A-9242-2E9500AB22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81" r="5194" b="3614"/>
          <a:stretch>
            <a:fillRect/>
          </a:stretch>
        </p:blipFill>
        <p:spPr>
          <a:xfrm>
            <a:off x="8143707" y="1149797"/>
            <a:ext cx="3873809" cy="552695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65AD612-F591-6D43-5B82-312DE22CF13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38" r="12320" b="978"/>
          <a:stretch>
            <a:fillRect/>
          </a:stretch>
        </p:blipFill>
        <p:spPr>
          <a:xfrm>
            <a:off x="3896497" y="1149798"/>
            <a:ext cx="3929766" cy="552695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7B7C87F-2EA1-D89A-8F25-C8E3F86D8D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579" y="1176950"/>
            <a:ext cx="3220474" cy="5499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3809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D2B456-393C-E488-1580-D07F166C7E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329D4-F027-A62A-1976-5FF605ED8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702" y="274598"/>
            <a:ext cx="11345108" cy="87519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My skills &amp; qualifications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8D68F0-F17C-91CB-65A2-9A45CD06ACC1}"/>
              </a:ext>
            </a:extLst>
          </p:cNvPr>
          <p:cNvSpPr txBox="1"/>
          <p:nvPr/>
        </p:nvSpPr>
        <p:spPr>
          <a:xfrm>
            <a:off x="432303" y="1245781"/>
            <a:ext cx="10956956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bg1"/>
                </a:solidFill>
              </a:rPr>
              <a:t>Degree in Mechanical Engineering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bg1"/>
                </a:solidFill>
              </a:rPr>
              <a:t>Demonstrated experience in DFM &amp; providing feedback on technical documents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bg1"/>
                </a:solidFill>
              </a:rPr>
              <a:t>Work instructions in MES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Windchill PLM - mBOMs, </a:t>
            </a:r>
            <a:r>
              <a:rPr lang="en-US" dirty="0" err="1">
                <a:solidFill>
                  <a:schemeClr val="bg1"/>
                </a:solidFill>
              </a:rPr>
              <a:t>eBOMs</a:t>
            </a:r>
            <a:r>
              <a:rPr lang="en-US" dirty="0">
                <a:solidFill>
                  <a:schemeClr val="bg1"/>
                </a:solidFill>
              </a:rPr>
              <a:t>, Change Notices, </a:t>
            </a:r>
            <a:r>
              <a:rPr lang="en-US" dirty="0" err="1">
                <a:solidFill>
                  <a:schemeClr val="bg1"/>
                </a:solidFill>
              </a:rPr>
              <a:t>etc</a:t>
            </a: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Creo View, Creo Parametric modeling and drawings, NX CAD &amp; CAM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Consistently work on the floor with machinists and technicians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Implement root cause and corrective action for nonconformances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PFMEA, JHA, PFD creation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Python skills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Automation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Fixture Design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Worked in research, development, and production environments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Experience working with Inconel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Experience with working on 3D printed and casted parts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Transitioned parts from first article to production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Established relationships with technicians, design engineering &amp; other teams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SQL, </a:t>
            </a:r>
            <a:r>
              <a:rPr lang="en-US" dirty="0" err="1">
                <a:solidFill>
                  <a:schemeClr val="bg1"/>
                </a:solidFill>
              </a:rPr>
              <a:t>Redash</a:t>
            </a:r>
            <a:r>
              <a:rPr lang="en-US" dirty="0">
                <a:solidFill>
                  <a:schemeClr val="bg1"/>
                </a:solidFill>
              </a:rPr>
              <a:t>, Databricks, Python data gathering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4942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24382-6AF7-41A3-9563-73FD397F3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404" y="344835"/>
            <a:ext cx="10515600" cy="942277"/>
          </a:xfrm>
        </p:spPr>
        <p:txBody>
          <a:bodyPr/>
          <a:lstStyle/>
          <a:p>
            <a:r>
              <a:rPr lang="en-US" dirty="0" err="1">
                <a:solidFill>
                  <a:schemeClr val="bg1"/>
                </a:solidFill>
              </a:rPr>
              <a:t>Hydroform</a:t>
            </a:r>
            <a:r>
              <a:rPr lang="en-US" dirty="0">
                <a:solidFill>
                  <a:schemeClr val="bg1"/>
                </a:solidFill>
              </a:rPr>
              <a:t> -  Fluid Cell (</a:t>
            </a:r>
            <a:r>
              <a:rPr lang="en-US" dirty="0" err="1">
                <a:solidFill>
                  <a:schemeClr val="bg1"/>
                </a:solidFill>
              </a:rPr>
              <a:t>Beckwood</a:t>
            </a:r>
            <a:r>
              <a:rPr lang="en-US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8C696-783E-4D62-AC1F-85A5A0C2C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404" y="1929241"/>
            <a:ext cx="5615320" cy="4677169"/>
          </a:xfrm>
        </p:spPr>
        <p:txBody>
          <a:bodyPr>
            <a:normAutofit fontScale="62500" lnSpcReduction="20000"/>
          </a:bodyPr>
          <a:lstStyle/>
          <a:p>
            <a:r>
              <a:rPr lang="en-US" sz="2900" dirty="0">
                <a:solidFill>
                  <a:schemeClr val="bg1"/>
                </a:solidFill>
              </a:rPr>
              <a:t>Created setup, lift, recipe, forming &amp; inspection instructions from scratch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sz="2900" dirty="0">
                <a:solidFill>
                  <a:schemeClr val="bg1"/>
                </a:solidFill>
              </a:rPr>
              <a:t>Custom lubrication on Inconel sheet metal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sz="2900" dirty="0">
                <a:solidFill>
                  <a:schemeClr val="bg1"/>
                </a:solidFill>
              </a:rPr>
              <a:t>Torque patterns for optimal material flow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sz="2900" dirty="0">
                <a:solidFill>
                  <a:schemeClr val="bg1"/>
                </a:solidFill>
              </a:rPr>
              <a:t>Custom pressure &amp; dwell recipes created on HMI for each component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sz="2900" dirty="0">
                <a:solidFill>
                  <a:schemeClr val="bg1"/>
                </a:solidFill>
              </a:rPr>
              <a:t>Spent 90% of time on the floor with technicians developing best practices &amp; processes</a:t>
            </a:r>
          </a:p>
          <a:p>
            <a:r>
              <a:rPr lang="en-US" sz="2900" dirty="0">
                <a:solidFill>
                  <a:schemeClr val="bg1"/>
                </a:solidFill>
              </a:rPr>
              <a:t>Troubleshooting PLC, tooling, and machine hardware issues with internal and external peers</a:t>
            </a:r>
          </a:p>
          <a:p>
            <a:r>
              <a:rPr lang="en-US" sz="2900" dirty="0">
                <a:solidFill>
                  <a:schemeClr val="bg1"/>
                </a:solidFill>
              </a:rPr>
              <a:t>Provided feedback to tooling design and hardware design engineers</a:t>
            </a:r>
          </a:p>
          <a:p>
            <a:r>
              <a:rPr lang="en-US" sz="2900" dirty="0">
                <a:solidFill>
                  <a:schemeClr val="bg1"/>
                </a:solidFill>
              </a:rPr>
              <a:t>Dialed in process for a 100% forming success rate in production &amp; 2 parts per day for the BE-3U Combustion Devices program</a:t>
            </a:r>
          </a:p>
          <a:p>
            <a:r>
              <a:rPr lang="en-US" sz="2900" dirty="0">
                <a:solidFill>
                  <a:schemeClr val="bg1"/>
                </a:solidFill>
              </a:rPr>
              <a:t>Implemented batch processing and reduced inspection</a:t>
            </a:r>
          </a:p>
          <a:p>
            <a:r>
              <a:rPr lang="en-US" sz="2900" dirty="0">
                <a:solidFill>
                  <a:schemeClr val="bg1"/>
                </a:solidFill>
              </a:rPr>
              <a:t>Created PFMEA, JHA, Production Master Plan, &amp; slides in PRR (Process Flow Diagrams) for forming processes &amp; downstream operations</a:t>
            </a:r>
          </a:p>
          <a:p>
            <a:pPr marL="0" indent="0">
              <a:buNone/>
            </a:pPr>
            <a:endParaRPr lang="en-US" sz="2400" dirty="0">
              <a:solidFill>
                <a:schemeClr val="bg1"/>
              </a:solidFill>
            </a:endParaRPr>
          </a:p>
        </p:txBody>
      </p:sp>
      <p:pic>
        <p:nvPicPr>
          <p:cNvPr id="5" name="Picture 4" descr="A large building with a large sign&#10;&#10;AI-generated content may be incorrect.">
            <a:extLst>
              <a:ext uri="{FF2B5EF4-FFF2-40B4-BE49-F238E27FC236}">
                <a16:creationId xmlns:a16="http://schemas.microsoft.com/office/drawing/2014/main" id="{851A449E-8341-EDB8-845F-278AF08E43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148250"/>
            <a:ext cx="5900596" cy="3343881"/>
          </a:xfrm>
          <a:prstGeom prst="rect">
            <a:avLst/>
          </a:prstGeom>
          <a:ln w="38100" cap="sq">
            <a:solidFill>
              <a:schemeClr val="bg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F73268B-FF99-CE37-9C86-D51581497F0F}"/>
              </a:ext>
            </a:extLst>
          </p:cNvPr>
          <p:cNvSpPr/>
          <p:nvPr/>
        </p:nvSpPr>
        <p:spPr>
          <a:xfrm>
            <a:off x="2349377" y="1365869"/>
            <a:ext cx="1866519" cy="47391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Development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FD90FD5-8357-DC1F-435A-39339F286EA3}"/>
              </a:ext>
            </a:extLst>
          </p:cNvPr>
          <p:cNvSpPr/>
          <p:nvPr/>
        </p:nvSpPr>
        <p:spPr>
          <a:xfrm>
            <a:off x="284051" y="1371219"/>
            <a:ext cx="1358016" cy="47391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Research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ACB88ED-942C-589C-6C5B-9F9583EB8C96}"/>
              </a:ext>
            </a:extLst>
          </p:cNvPr>
          <p:cNvSpPr/>
          <p:nvPr/>
        </p:nvSpPr>
        <p:spPr>
          <a:xfrm>
            <a:off x="4870771" y="1365869"/>
            <a:ext cx="1557196" cy="47391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Production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D15B046B-0DA7-63BB-444E-48A441EDB65C}"/>
              </a:ext>
            </a:extLst>
          </p:cNvPr>
          <p:cNvSpPr/>
          <p:nvPr/>
        </p:nvSpPr>
        <p:spPr>
          <a:xfrm>
            <a:off x="4305303" y="1499035"/>
            <a:ext cx="476061" cy="21828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B6403AAF-1E33-40B4-CF0C-48BD10F9B9C8}"/>
              </a:ext>
            </a:extLst>
          </p:cNvPr>
          <p:cNvSpPr/>
          <p:nvPr/>
        </p:nvSpPr>
        <p:spPr>
          <a:xfrm>
            <a:off x="1783909" y="1499035"/>
            <a:ext cx="476061" cy="21828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3000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5A6BD9-AC06-E75E-795C-283F4A4269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F97F8-BE5E-3420-B0E9-E4D8663E3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404" y="344835"/>
            <a:ext cx="10515600" cy="942277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Cold Forming &amp; Trimming Operations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77815-FE49-67C2-8771-AE9DB5D69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404" y="1929241"/>
            <a:ext cx="5615320" cy="4677169"/>
          </a:xfrm>
        </p:spPr>
        <p:txBody>
          <a:bodyPr>
            <a:normAutofit/>
          </a:bodyPr>
          <a:lstStyle/>
          <a:p>
            <a:r>
              <a:rPr lang="en-US" sz="2900" dirty="0">
                <a:solidFill>
                  <a:schemeClr val="bg1"/>
                </a:solidFill>
              </a:rPr>
              <a:t>Transferred hydraulic press from HSV to Kent</a:t>
            </a:r>
          </a:p>
          <a:p>
            <a:endParaRPr lang="en-US" sz="2900" dirty="0">
              <a:solidFill>
                <a:schemeClr val="bg1"/>
              </a:solidFill>
            </a:endParaRPr>
          </a:p>
          <a:p>
            <a:endParaRPr lang="en-US" sz="2900" dirty="0">
              <a:solidFill>
                <a:schemeClr val="bg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EB23271-586C-1788-4D95-ED59111C21A6}"/>
              </a:ext>
            </a:extLst>
          </p:cNvPr>
          <p:cNvSpPr/>
          <p:nvPr/>
        </p:nvSpPr>
        <p:spPr>
          <a:xfrm>
            <a:off x="2349377" y="1365869"/>
            <a:ext cx="1866519" cy="47391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Development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D296CF3-D5CD-3695-14C0-363BFA8DA2BC}"/>
              </a:ext>
            </a:extLst>
          </p:cNvPr>
          <p:cNvSpPr/>
          <p:nvPr/>
        </p:nvSpPr>
        <p:spPr>
          <a:xfrm>
            <a:off x="284051" y="1371219"/>
            <a:ext cx="1358016" cy="47391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Research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C44C3D5-DB1F-A5B4-48C9-036DF4D8E4F1}"/>
              </a:ext>
            </a:extLst>
          </p:cNvPr>
          <p:cNvSpPr/>
          <p:nvPr/>
        </p:nvSpPr>
        <p:spPr>
          <a:xfrm>
            <a:off x="4870771" y="1365869"/>
            <a:ext cx="1557196" cy="47391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Production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952D6424-94F7-C628-CA19-47698335B332}"/>
              </a:ext>
            </a:extLst>
          </p:cNvPr>
          <p:cNvSpPr/>
          <p:nvPr/>
        </p:nvSpPr>
        <p:spPr>
          <a:xfrm>
            <a:off x="4305303" y="1499035"/>
            <a:ext cx="476061" cy="21828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DEA0B1F2-59B2-5BE1-9B0C-0ABCA199BFC8}"/>
              </a:ext>
            </a:extLst>
          </p:cNvPr>
          <p:cNvSpPr/>
          <p:nvPr/>
        </p:nvSpPr>
        <p:spPr>
          <a:xfrm>
            <a:off x="1783909" y="1499035"/>
            <a:ext cx="476061" cy="21828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7559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A98900-CBD9-8520-75C1-B8C13811D9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1890A-EA66-977E-F9BA-BFF9C0116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404" y="344835"/>
            <a:ext cx="10515600" cy="942277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Hydroforming Lessons Learned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BD970-3913-BB26-4A9A-03B44498C9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260" y="1287112"/>
            <a:ext cx="5615320" cy="4677169"/>
          </a:xfrm>
        </p:spPr>
        <p:txBody>
          <a:bodyPr>
            <a:normAutofit/>
          </a:bodyPr>
          <a:lstStyle/>
          <a:p>
            <a:r>
              <a:rPr lang="en-US" sz="2900" dirty="0">
                <a:solidFill>
                  <a:schemeClr val="bg1"/>
                </a:solidFill>
              </a:rPr>
              <a:t>PFMEA – Process Failure Mode and Effects Analysis</a:t>
            </a:r>
          </a:p>
          <a:p>
            <a:r>
              <a:rPr lang="en-US" sz="2900" dirty="0">
                <a:solidFill>
                  <a:schemeClr val="bg1"/>
                </a:solidFill>
              </a:rPr>
              <a:t>Ishikawa (Fishbone) Diagram</a:t>
            </a:r>
          </a:p>
          <a:p>
            <a:r>
              <a:rPr lang="en-US" sz="2900" dirty="0">
                <a:solidFill>
                  <a:schemeClr val="bg1"/>
                </a:solidFill>
              </a:rPr>
              <a:t>RCM – Reliability Centered Maintenance &amp; Preventive Maintenance</a:t>
            </a:r>
          </a:p>
          <a:p>
            <a:r>
              <a:rPr lang="en-US" sz="2900" dirty="0">
                <a:solidFill>
                  <a:schemeClr val="bg1"/>
                </a:solidFill>
              </a:rPr>
              <a:t>Cross-Functional Collaboration</a:t>
            </a:r>
          </a:p>
          <a:p>
            <a:endParaRPr lang="en-US" sz="29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3802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24382-6AF7-41A3-9563-73FD397F3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672" y="211216"/>
            <a:ext cx="4657253" cy="685077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BE-4 Turbomachinery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8C696-783E-4D62-AC1F-85A5A0C2C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21" y="1690687"/>
            <a:ext cx="7224666" cy="5167313"/>
          </a:xfrm>
        </p:spPr>
        <p:txBody>
          <a:bodyPr>
            <a:normAutofit fontScale="77500" lnSpcReduction="20000"/>
          </a:bodyPr>
          <a:lstStyle/>
          <a:p>
            <a:r>
              <a:rPr lang="en-US" dirty="0">
                <a:solidFill>
                  <a:schemeClr val="bg1"/>
                </a:solidFill>
              </a:rPr>
              <a:t>718 Inconel &amp; internal super-alloys</a:t>
            </a:r>
          </a:p>
          <a:p>
            <a:r>
              <a:rPr lang="en-US" dirty="0">
                <a:solidFill>
                  <a:schemeClr val="bg1"/>
                </a:solidFill>
              </a:rPr>
              <a:t>Received new development parts into the HSV shop and developed machining processes on the new CNC machine; supported multiple dual-path research processes</a:t>
            </a:r>
          </a:p>
          <a:p>
            <a:r>
              <a:rPr lang="en-US" dirty="0">
                <a:solidFill>
                  <a:schemeClr val="bg1"/>
                </a:solidFill>
              </a:rPr>
              <a:t>Eliminated external/outplant operations through vertical integration of new machines, tools, &amp; DFM </a:t>
            </a:r>
          </a:p>
          <a:p>
            <a:r>
              <a:rPr lang="en-US" dirty="0">
                <a:solidFill>
                  <a:schemeClr val="bg1"/>
                </a:solidFill>
              </a:rPr>
              <a:t>Eliminated over 50% of legacy operations </a:t>
            </a:r>
          </a:p>
          <a:p>
            <a:r>
              <a:rPr lang="en-US" dirty="0">
                <a:solidFill>
                  <a:schemeClr val="bg1"/>
                </a:solidFill>
              </a:rPr>
              <a:t>Created FDM &amp; SLA 3D-printed shop tools</a:t>
            </a:r>
          </a:p>
          <a:p>
            <a:r>
              <a:rPr lang="en-US" dirty="0">
                <a:solidFill>
                  <a:schemeClr val="bg1"/>
                </a:solidFill>
              </a:rPr>
              <a:t>Actively worked &amp; reduced nonconformances 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Created dispositions such as evaluations, reworks, &amp; repairs </a:t>
            </a:r>
          </a:p>
          <a:p>
            <a:r>
              <a:rPr lang="en-US" dirty="0">
                <a:solidFill>
                  <a:schemeClr val="bg1"/>
                </a:solidFill>
              </a:rPr>
              <a:t>Provided extensive DFM, reducing unnecessary nonconformances &amp; cost</a:t>
            </a:r>
          </a:p>
          <a:p>
            <a:r>
              <a:rPr lang="en-US" dirty="0">
                <a:solidFill>
                  <a:schemeClr val="bg1"/>
                </a:solidFill>
              </a:rPr>
              <a:t>Participated and helped with internal &amp; external audits due to parts being shipped to United Launch Alliance</a:t>
            </a:r>
          </a:p>
          <a:p>
            <a:r>
              <a:rPr lang="en-US" dirty="0">
                <a:solidFill>
                  <a:schemeClr val="bg1"/>
                </a:solidFill>
              </a:rPr>
              <a:t>Savings of over 1,000,000$ annually for turbo housings &amp; 90% reduction in nonconformances from development to current production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pic>
        <p:nvPicPr>
          <p:cNvPr id="8194" name="Picture 2" descr="Blue Origin successfully test-fires innovative BE-4 rocket ...">
            <a:extLst>
              <a:ext uri="{FF2B5EF4-FFF2-40B4-BE49-F238E27FC236}">
                <a16:creationId xmlns:a16="http://schemas.microsoft.com/office/drawing/2014/main" id="{7322B826-0FDE-D6BB-F4E9-5BCFCE3DBC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9050" y="317615"/>
            <a:ext cx="3857838" cy="2170034"/>
          </a:xfrm>
          <a:prstGeom prst="rect">
            <a:avLst/>
          </a:prstGeom>
          <a:ln w="38100" cap="sq">
            <a:solidFill>
              <a:schemeClr val="bg1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6992688-03C3-6E42-950E-44BED57E172A}"/>
              </a:ext>
            </a:extLst>
          </p:cNvPr>
          <p:cNvSpPr/>
          <p:nvPr/>
        </p:nvSpPr>
        <p:spPr>
          <a:xfrm>
            <a:off x="393829" y="1056532"/>
            <a:ext cx="1866519" cy="47391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Development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4A3CE953-12CA-4609-5040-DF93FFE63367}"/>
              </a:ext>
            </a:extLst>
          </p:cNvPr>
          <p:cNvSpPr/>
          <p:nvPr/>
        </p:nvSpPr>
        <p:spPr>
          <a:xfrm>
            <a:off x="2395021" y="1184349"/>
            <a:ext cx="476061" cy="21828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7EAFB13-33DE-D69D-7343-D082413694AD}"/>
              </a:ext>
            </a:extLst>
          </p:cNvPr>
          <p:cNvSpPr/>
          <p:nvPr/>
        </p:nvSpPr>
        <p:spPr>
          <a:xfrm>
            <a:off x="3005756" y="1056531"/>
            <a:ext cx="1557196" cy="47391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Production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221A8C52-C25D-9685-039D-11294434FC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9050" y="3096261"/>
            <a:ext cx="3924715" cy="2616476"/>
          </a:xfrm>
          <a:prstGeom prst="rect">
            <a:avLst/>
          </a:prstGeom>
          <a:ln w="57150" cap="sq">
            <a:solidFill>
              <a:schemeClr val="bg1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6314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56273A-D775-86DF-4CC1-55075185E2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EA7B7-D36F-B2B3-ED16-3ED7661CA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672" y="211216"/>
            <a:ext cx="8450655" cy="685077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BE-4 Turbomachinery Lessons Learned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F8A87-2A67-ADE3-A9A5-DD47E24391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0672" y="896293"/>
            <a:ext cx="7224666" cy="516731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Importance of creating/completing the feedback loops from machinists/technicians, programming, and design engineering</a:t>
            </a:r>
          </a:p>
          <a:p>
            <a:r>
              <a:rPr lang="en-US" dirty="0">
                <a:solidFill>
                  <a:schemeClr val="bg1"/>
                </a:solidFill>
              </a:rPr>
              <a:t>Importance of vertical integration</a:t>
            </a:r>
          </a:p>
          <a:p>
            <a:r>
              <a:rPr lang="en-US" dirty="0">
                <a:solidFill>
                  <a:schemeClr val="bg1"/>
                </a:solidFill>
              </a:rPr>
              <a:t>Importance of challenging requirements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8693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24382-6AF7-41A3-9563-73FD397F3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275" y="370185"/>
            <a:ext cx="2991416" cy="621703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BE-3U Valves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8C696-783E-4D62-AC1F-85A5A0C2C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274" y="1722908"/>
            <a:ext cx="7871235" cy="5030978"/>
          </a:xfrm>
        </p:spPr>
        <p:txBody>
          <a:bodyPr>
            <a:normAutofit fontScale="62500" lnSpcReduction="20000"/>
          </a:bodyPr>
          <a:lstStyle/>
          <a:p>
            <a:r>
              <a:rPr lang="en-US" sz="2900" dirty="0">
                <a:solidFill>
                  <a:schemeClr val="bg1"/>
                </a:solidFill>
              </a:rPr>
              <a:t>Vertical integration of BE-3U Valve Housings from being outsourced. </a:t>
            </a:r>
          </a:p>
          <a:p>
            <a:pPr lvl="1"/>
            <a:r>
              <a:rPr lang="en-US" sz="2900" dirty="0">
                <a:solidFill>
                  <a:schemeClr val="bg1"/>
                </a:solidFill>
              </a:rPr>
              <a:t>Created work instructions</a:t>
            </a:r>
          </a:p>
          <a:p>
            <a:pPr lvl="1"/>
            <a:r>
              <a:rPr lang="en-US" sz="2900" dirty="0">
                <a:solidFill>
                  <a:schemeClr val="bg1"/>
                </a:solidFill>
              </a:rPr>
              <a:t>Created mBOMs &amp; M1 parts. </a:t>
            </a:r>
          </a:p>
          <a:p>
            <a:pPr lvl="1"/>
            <a:r>
              <a:rPr lang="en-US" sz="2900" dirty="0">
                <a:solidFill>
                  <a:schemeClr val="bg1"/>
                </a:solidFill>
              </a:rPr>
              <a:t>Redlined drawings</a:t>
            </a:r>
          </a:p>
          <a:p>
            <a:pPr lvl="1"/>
            <a:r>
              <a:rPr lang="en-US" sz="2900" dirty="0">
                <a:solidFill>
                  <a:schemeClr val="bg1"/>
                </a:solidFill>
              </a:rPr>
              <a:t>Worked with internal teams for tooling</a:t>
            </a:r>
          </a:p>
          <a:p>
            <a:pPr lvl="1"/>
            <a:r>
              <a:rPr lang="en-US" sz="2900" dirty="0">
                <a:solidFill>
                  <a:schemeClr val="bg1"/>
                </a:solidFill>
              </a:rPr>
              <a:t>Developed processes on machines</a:t>
            </a:r>
          </a:p>
          <a:p>
            <a:pPr lvl="1"/>
            <a:r>
              <a:rPr lang="en-US" sz="2900" dirty="0">
                <a:solidFill>
                  <a:schemeClr val="bg1"/>
                </a:solidFill>
              </a:rPr>
              <a:t>Attended weekly insourcing meetings on behalf of machine shop with cross-functional teams to ensure program deadlines &amp; demands would be met</a:t>
            </a:r>
          </a:p>
          <a:p>
            <a:pPr lvl="1"/>
            <a:r>
              <a:rPr lang="en-US" sz="2900" dirty="0">
                <a:solidFill>
                  <a:schemeClr val="bg1"/>
                </a:solidFill>
              </a:rPr>
              <a:t>Lead weekly machine shop tag-up with program &amp; operations teams</a:t>
            </a:r>
          </a:p>
          <a:p>
            <a:r>
              <a:rPr lang="en-US" sz="2900" dirty="0">
                <a:solidFill>
                  <a:schemeClr val="bg1"/>
                </a:solidFill>
              </a:rPr>
              <a:t>Transfer BE-3U Valves from the original work center to a more suited machining work center. </a:t>
            </a:r>
          </a:p>
          <a:p>
            <a:r>
              <a:rPr lang="en-US" sz="2900" dirty="0">
                <a:solidFill>
                  <a:schemeClr val="bg1"/>
                </a:solidFill>
              </a:rPr>
              <a:t>Extensive tool studies to increase tool life &amp; improve machining process time</a:t>
            </a:r>
          </a:p>
          <a:p>
            <a:r>
              <a:rPr lang="en-US" sz="2900" dirty="0">
                <a:solidFill>
                  <a:schemeClr val="bg1"/>
                </a:solidFill>
              </a:rPr>
              <a:t>Created ECRs (Engineering Change Requests) </a:t>
            </a:r>
          </a:p>
          <a:p>
            <a:r>
              <a:rPr lang="en-US" sz="2900" dirty="0">
                <a:solidFill>
                  <a:schemeClr val="bg1"/>
                </a:solidFill>
              </a:rPr>
              <a:t>Created In-process billet models &amp; drawings for batch cutting billets out of bar stock to reduce bottlenecks &amp; to feed into the MRP system</a:t>
            </a:r>
          </a:p>
          <a:p>
            <a:r>
              <a:rPr lang="en-US" sz="2900" dirty="0">
                <a:solidFill>
                  <a:schemeClr val="bg1"/>
                </a:solidFill>
              </a:rPr>
              <a:t>Over 1 million dollars of savings per component from development to production &amp; nonconformances nearly eliminated through process improvements &amp; DFM.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FC5027C-8E18-5A54-EBA1-C4F5724B6F69}"/>
              </a:ext>
            </a:extLst>
          </p:cNvPr>
          <p:cNvSpPr/>
          <p:nvPr/>
        </p:nvSpPr>
        <p:spPr>
          <a:xfrm>
            <a:off x="393829" y="1056532"/>
            <a:ext cx="1866519" cy="47391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Development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40E2BD7-CAB5-7D4D-A2B9-4606C304C302}"/>
              </a:ext>
            </a:extLst>
          </p:cNvPr>
          <p:cNvSpPr/>
          <p:nvPr/>
        </p:nvSpPr>
        <p:spPr>
          <a:xfrm>
            <a:off x="3005756" y="1056531"/>
            <a:ext cx="1866518" cy="47391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Production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81A89CE3-A6BE-071F-2995-DE3C26BF9830}"/>
              </a:ext>
            </a:extLst>
          </p:cNvPr>
          <p:cNvSpPr/>
          <p:nvPr/>
        </p:nvSpPr>
        <p:spPr>
          <a:xfrm>
            <a:off x="2395021" y="1184349"/>
            <a:ext cx="476061" cy="21828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BE3ACC3-7548-24CF-57B5-558D22F678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3841" y="3285354"/>
            <a:ext cx="2018546" cy="3027820"/>
          </a:xfrm>
          <a:prstGeom prst="rect">
            <a:avLst/>
          </a:prstGeom>
          <a:ln w="5715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id="{CA4AD8EA-127A-F39A-04C4-CF2BD00AE5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5883" y="343436"/>
            <a:ext cx="3924715" cy="2616476"/>
          </a:xfrm>
          <a:prstGeom prst="rect">
            <a:avLst/>
          </a:prstGeom>
          <a:ln w="57150" cap="sq">
            <a:solidFill>
              <a:schemeClr val="tx1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036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24382-6AF7-41A3-9563-73FD397F3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206" y="424506"/>
            <a:ext cx="7156010" cy="513061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My CNC Machining Fixture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8C696-783E-4D62-AC1F-85A5A0C2C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955" y="1361449"/>
            <a:ext cx="4765894" cy="2341418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Created custom fixtures and fixture assemblies on Creo and NX</a:t>
            </a:r>
          </a:p>
          <a:p>
            <a:r>
              <a:rPr lang="en-US" sz="1400" dirty="0">
                <a:solidFill>
                  <a:schemeClr val="bg1"/>
                </a:solidFill>
              </a:rPr>
              <a:t>Poke-yoke fixture designs</a:t>
            </a:r>
          </a:p>
          <a:p>
            <a:pPr lvl="1"/>
            <a:r>
              <a:rPr lang="en-US" sz="1400" dirty="0">
                <a:solidFill>
                  <a:schemeClr val="bg1"/>
                </a:solidFill>
              </a:rPr>
              <a:t>Part can only be loaded one way</a:t>
            </a:r>
          </a:p>
          <a:p>
            <a:pPr lvl="1"/>
            <a:r>
              <a:rPr lang="en-US" sz="1400" dirty="0">
                <a:solidFill>
                  <a:schemeClr val="bg1"/>
                </a:solidFill>
              </a:rPr>
              <a:t> Probe has access to fixture to automate work offsets</a:t>
            </a:r>
          </a:p>
          <a:p>
            <a:r>
              <a:rPr lang="en-US" sz="1400" dirty="0">
                <a:solidFill>
                  <a:schemeClr val="bg1"/>
                </a:solidFill>
              </a:rPr>
              <a:t>Coolant and chip evacuation, plug areas to prevent FOD</a:t>
            </a:r>
          </a:p>
          <a:p>
            <a:r>
              <a:rPr lang="en-US" sz="1400" dirty="0">
                <a:solidFill>
                  <a:schemeClr val="bg1"/>
                </a:solidFill>
              </a:rPr>
              <a:t>Avoid excess pressure on thin walls, and support thin walls</a:t>
            </a:r>
          </a:p>
          <a:p>
            <a:r>
              <a:rPr lang="en-US" sz="1400" dirty="0">
                <a:solidFill>
                  <a:schemeClr val="bg1"/>
                </a:solidFill>
              </a:rPr>
              <a:t>Clearance for cutting tools, probing, torque wrenches, </a:t>
            </a:r>
            <a:r>
              <a:rPr lang="en-US" sz="1400" dirty="0" err="1">
                <a:solidFill>
                  <a:schemeClr val="bg1"/>
                </a:solidFill>
              </a:rPr>
              <a:t>etc</a:t>
            </a:r>
            <a:endParaRPr lang="en-US" sz="1400" dirty="0">
              <a:solidFill>
                <a:schemeClr val="bg1"/>
              </a:solidFill>
            </a:endParaRPr>
          </a:p>
          <a:p>
            <a:endParaRPr lang="en-US" sz="1400" dirty="0">
              <a:solidFill>
                <a:schemeClr val="bg1"/>
              </a:solidFill>
            </a:endParaRPr>
          </a:p>
          <a:p>
            <a:endParaRPr lang="en-US" sz="1400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677E1FD-6965-0108-DCE6-F8BCBB17A3CD}"/>
              </a:ext>
            </a:extLst>
          </p:cNvPr>
          <p:cNvSpPr txBox="1">
            <a:spLocks/>
          </p:cNvSpPr>
          <p:nvPr/>
        </p:nvSpPr>
        <p:spPr>
          <a:xfrm>
            <a:off x="5571654" y="1334174"/>
            <a:ext cx="4765894" cy="236869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bg1"/>
                </a:solidFill>
              </a:rPr>
              <a:t>Shape of fixture only allows part to be loaded one way</a:t>
            </a:r>
          </a:p>
          <a:p>
            <a:r>
              <a:rPr lang="en-US" sz="1400" dirty="0">
                <a:solidFill>
                  <a:schemeClr val="bg1"/>
                </a:solidFill>
              </a:rPr>
              <a:t>Simulating on datums or allowing access to printed datum targets to be probed</a:t>
            </a:r>
          </a:p>
          <a:p>
            <a:r>
              <a:rPr lang="en-US" sz="1400" dirty="0">
                <a:solidFill>
                  <a:schemeClr val="bg1"/>
                </a:solidFill>
              </a:rPr>
              <a:t>Goal of roughing operation and fixture is to provide the capability to do the following: </a:t>
            </a:r>
          </a:p>
          <a:p>
            <a:pPr lvl="1"/>
            <a:r>
              <a:rPr lang="en-US" sz="1200" dirty="0">
                <a:solidFill>
                  <a:schemeClr val="bg1"/>
                </a:solidFill>
              </a:rPr>
              <a:t>Establishing machined surfaces to printed datums</a:t>
            </a:r>
          </a:p>
          <a:p>
            <a:pPr lvl="1"/>
            <a:r>
              <a:rPr lang="en-US" sz="1200" dirty="0">
                <a:solidFill>
                  <a:schemeClr val="bg1"/>
                </a:solidFill>
              </a:rPr>
              <a:t>Machining witness marks</a:t>
            </a:r>
          </a:p>
          <a:p>
            <a:pPr lvl="1"/>
            <a:r>
              <a:rPr lang="en-US" sz="1200" dirty="0">
                <a:solidFill>
                  <a:schemeClr val="bg1"/>
                </a:solidFill>
              </a:rPr>
              <a:t>Creation of additional work holding, such as flat dovetails, undersized bolt pattern, threads for pull studs, etc.</a:t>
            </a:r>
          </a:p>
          <a:p>
            <a:endParaRPr lang="en-US" sz="1400" dirty="0">
              <a:solidFill>
                <a:schemeClr val="bg1"/>
              </a:solidFill>
            </a:endParaRPr>
          </a:p>
          <a:p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1F4879C-94F6-EC0F-7BC8-42894123EE0D}"/>
              </a:ext>
            </a:extLst>
          </p:cNvPr>
          <p:cNvSpPr txBox="1">
            <a:spLocks/>
          </p:cNvSpPr>
          <p:nvPr/>
        </p:nvSpPr>
        <p:spPr>
          <a:xfrm>
            <a:off x="457955" y="4186649"/>
            <a:ext cx="4765894" cy="157135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bg1"/>
                </a:solidFill>
              </a:rPr>
              <a:t>Ideally, for mill-turn parts, have a threaded bolt pattern that the part can be held down to on an adapter plate</a:t>
            </a:r>
          </a:p>
          <a:p>
            <a:r>
              <a:rPr lang="en-US" sz="1400" dirty="0">
                <a:solidFill>
                  <a:schemeClr val="bg1"/>
                </a:solidFill>
              </a:rPr>
              <a:t>If dovetails are used on a mill-turn, use triangular dovetails instead of circular dovetails to create anti-rotation</a:t>
            </a:r>
          </a:p>
          <a:p>
            <a:r>
              <a:rPr lang="en-US" sz="1400" dirty="0">
                <a:solidFill>
                  <a:schemeClr val="bg1"/>
                </a:solidFill>
              </a:rPr>
              <a:t>Ideally, for lathe parts, two operations and transfer to the sub-spindle with a collet </a:t>
            </a:r>
          </a:p>
          <a:p>
            <a:endParaRPr lang="en-US" sz="1400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B9B401F-496D-F41A-5E84-55EE36E9C771}"/>
              </a:ext>
            </a:extLst>
          </p:cNvPr>
          <p:cNvSpPr txBox="1">
            <a:spLocks/>
          </p:cNvSpPr>
          <p:nvPr/>
        </p:nvSpPr>
        <p:spPr>
          <a:xfrm>
            <a:off x="5571654" y="4186649"/>
            <a:ext cx="4765894" cy="149892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bg1"/>
                </a:solidFill>
              </a:rPr>
              <a:t>Crimping systems</a:t>
            </a:r>
          </a:p>
          <a:p>
            <a:r>
              <a:rPr lang="en-US" sz="1400" dirty="0">
                <a:solidFill>
                  <a:schemeClr val="bg1"/>
                </a:solidFill>
              </a:rPr>
              <a:t>Pull-studs</a:t>
            </a:r>
          </a:p>
          <a:p>
            <a:r>
              <a:rPr lang="en-US" sz="1400" dirty="0">
                <a:solidFill>
                  <a:schemeClr val="bg1"/>
                </a:solidFill>
              </a:rPr>
              <a:t>Custom Soft-Jaws</a:t>
            </a:r>
          </a:p>
          <a:p>
            <a:r>
              <a:rPr lang="en-US" sz="1400" dirty="0">
                <a:solidFill>
                  <a:schemeClr val="bg1"/>
                </a:solidFill>
              </a:rPr>
              <a:t>Modular fixture designs like Lang for quick swap that can be  used farther downstream like in CMM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D19357-96E4-AA52-BE42-F451B49D9C34}"/>
              </a:ext>
            </a:extLst>
          </p:cNvPr>
          <p:cNvSpPr txBox="1"/>
          <p:nvPr/>
        </p:nvSpPr>
        <p:spPr>
          <a:xfrm>
            <a:off x="5571654" y="946237"/>
            <a:ext cx="31166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</a:rPr>
              <a:t>3D Printed/Casting Roughing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240290-FD6C-189B-CCB3-E65E39A2D99A}"/>
              </a:ext>
            </a:extLst>
          </p:cNvPr>
          <p:cNvSpPr txBox="1"/>
          <p:nvPr/>
        </p:nvSpPr>
        <p:spPr>
          <a:xfrm>
            <a:off x="5571654" y="3760092"/>
            <a:ext cx="24557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</a:rPr>
              <a:t>Billet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9212E9A-358E-2640-71E9-745DF280EEC2}"/>
              </a:ext>
            </a:extLst>
          </p:cNvPr>
          <p:cNvSpPr txBox="1"/>
          <p:nvPr/>
        </p:nvSpPr>
        <p:spPr>
          <a:xfrm>
            <a:off x="626576" y="3760092"/>
            <a:ext cx="368702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</a:rPr>
              <a:t>3D Printed/Casting Finishing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159AA19-2175-EAF4-230E-441CE7147137}"/>
              </a:ext>
            </a:extLst>
          </p:cNvPr>
          <p:cNvSpPr txBox="1"/>
          <p:nvPr/>
        </p:nvSpPr>
        <p:spPr>
          <a:xfrm>
            <a:off x="626576" y="964842"/>
            <a:ext cx="24557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Generic</a:t>
            </a:r>
            <a:endParaRPr lang="en-US" sz="1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91327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24382-6AF7-41A3-9563-73FD397F3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608" y="214918"/>
            <a:ext cx="10515600" cy="7809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DFM – Design for Manufacturing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8C696-783E-4D62-AC1F-85A5A0C2C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608" y="1253331"/>
            <a:ext cx="5854039" cy="4351338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Reviewed drawings and provided design for manufacturing input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72399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24382-6AF7-41A3-9563-73FD397F3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Siemens 840D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8C696-783E-4D62-AC1F-85A5A0C2C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177" y="1825625"/>
            <a:ext cx="5854039" cy="4351338"/>
          </a:xfrm>
        </p:spPr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28589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955DFE-2510-533C-FEC4-654861D422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AC527-F0BD-BE0A-7B65-CAF29C512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372" y="233025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GD&amp;T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11CAA-4C06-2F91-87B6-3BF67BB268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010" y="1579689"/>
            <a:ext cx="5854039" cy="4351338"/>
          </a:xfrm>
        </p:spPr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68226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24382-6AF7-41A3-9563-73FD397F3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CAD, CAM, &amp; Machining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8C696-783E-4D62-AC1F-85A5A0C2C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931" y="1574772"/>
            <a:ext cx="5854039" cy="4351338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Utilize Creo and Siemens NX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99146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D63CC0-7C90-FBA4-CEAB-7C7FF4A35B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F71F6-6531-D57C-7909-0ABB38389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366" y="347017"/>
            <a:ext cx="10515600" cy="784049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Vericut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727B0-69BF-C07D-6EE1-BE106FD1F9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771" y="1131066"/>
            <a:ext cx="5854039" cy="4351338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solidFill>
                  <a:schemeClr val="bg1"/>
                </a:solidFill>
              </a:rPr>
              <a:t>“Digital Twin”</a:t>
            </a:r>
          </a:p>
          <a:p>
            <a:r>
              <a:rPr lang="en-US" dirty="0">
                <a:solidFill>
                  <a:schemeClr val="bg1"/>
                </a:solidFill>
              </a:rPr>
              <a:t>Worked with external vendor for CGtech for Hermle C42 to implement Reinshaw probing cycles</a:t>
            </a:r>
          </a:p>
          <a:p>
            <a:r>
              <a:rPr lang="en-US" dirty="0">
                <a:solidFill>
                  <a:schemeClr val="bg1"/>
                </a:solidFill>
              </a:rPr>
              <a:t>Used to modify fixtures or swap out fixtures and verify machining programs</a:t>
            </a:r>
          </a:p>
          <a:p>
            <a:r>
              <a:rPr lang="en-US" dirty="0">
                <a:solidFill>
                  <a:schemeClr val="bg1"/>
                </a:solidFill>
              </a:rPr>
              <a:t>Creation and troubleshooting of manual Siemens probing routines and use of custom manufacturer cycles</a:t>
            </a:r>
          </a:p>
          <a:p>
            <a:r>
              <a:rPr lang="en-US" dirty="0">
                <a:solidFill>
                  <a:schemeClr val="bg1"/>
                </a:solidFill>
              </a:rPr>
              <a:t>Simulation of automated probing cycles that set work offsets using Siemens’ functions with poke-yoke functionality</a:t>
            </a:r>
          </a:p>
          <a:p>
            <a:r>
              <a:rPr lang="en-US" dirty="0">
                <a:solidFill>
                  <a:schemeClr val="bg1"/>
                </a:solidFill>
              </a:rPr>
              <a:t>Simulation of cut-measure-cut</a:t>
            </a: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" name="Picture 4" descr="A 3d model of a machine&#10;&#10;AI-generated content may be incorrect.">
            <a:extLst>
              <a:ext uri="{FF2B5EF4-FFF2-40B4-BE49-F238E27FC236}">
                <a16:creationId xmlns:a16="http://schemas.microsoft.com/office/drawing/2014/main" id="{E437F23B-AD96-10A3-84A9-85AE746E52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07" r="28958"/>
          <a:stretch>
            <a:fillRect/>
          </a:stretch>
        </p:blipFill>
        <p:spPr>
          <a:xfrm>
            <a:off x="6713215" y="739041"/>
            <a:ext cx="5094465" cy="4743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4553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24382-6AF7-41A3-9563-73FD397F3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2611170" cy="630756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Automation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8C696-783E-4D62-AC1F-85A5A0C2C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596" y="1059284"/>
            <a:ext cx="6133577" cy="5712708"/>
          </a:xfrm>
        </p:spPr>
        <p:txBody>
          <a:bodyPr>
            <a:normAutofit fontScale="85000" lnSpcReduction="20000"/>
          </a:bodyPr>
          <a:lstStyle/>
          <a:p>
            <a:r>
              <a:rPr lang="en-US" dirty="0">
                <a:solidFill>
                  <a:schemeClr val="bg1"/>
                </a:solidFill>
              </a:rPr>
              <a:t>Hermle C42 work-center for BE-3U Valves.</a:t>
            </a:r>
          </a:p>
          <a:p>
            <a:r>
              <a:rPr lang="en-US" dirty="0">
                <a:solidFill>
                  <a:schemeClr val="bg1"/>
                </a:solidFill>
              </a:rPr>
              <a:t>Utilize poke-yoked fixtures.</a:t>
            </a:r>
          </a:p>
          <a:p>
            <a:r>
              <a:rPr lang="en-US" dirty="0">
                <a:solidFill>
                  <a:schemeClr val="bg1"/>
                </a:solidFill>
              </a:rPr>
              <a:t>Utilize HACs (Hermle Automated Control) to automate loading parts into the machining workspace.</a:t>
            </a:r>
          </a:p>
          <a:p>
            <a:r>
              <a:rPr lang="en-US" dirty="0">
                <a:solidFill>
                  <a:schemeClr val="bg1"/>
                </a:solidFill>
              </a:rPr>
              <a:t>Utilize probing to automatically set work-piece offsets. </a:t>
            </a:r>
          </a:p>
          <a:p>
            <a:r>
              <a:rPr lang="en-US" dirty="0">
                <a:solidFill>
                  <a:schemeClr val="bg1"/>
                </a:solidFill>
              </a:rPr>
              <a:t>Utilize Siemens Tool Life Management System.</a:t>
            </a:r>
          </a:p>
          <a:p>
            <a:r>
              <a:rPr lang="en-US" dirty="0">
                <a:solidFill>
                  <a:schemeClr val="bg1"/>
                </a:solidFill>
              </a:rPr>
              <a:t>Utilize sister tools to decrease downtime for swapping tool inserts.</a:t>
            </a:r>
          </a:p>
          <a:p>
            <a:r>
              <a:rPr lang="en-US" dirty="0">
                <a:solidFill>
                  <a:schemeClr val="bg1"/>
                </a:solidFill>
              </a:rPr>
              <a:t>Utilize probing to enact cut-measure-cut capabilities and auto-compensate tools. </a:t>
            </a:r>
          </a:p>
          <a:p>
            <a:r>
              <a:rPr lang="en-US" dirty="0">
                <a:solidFill>
                  <a:schemeClr val="bg1"/>
                </a:solidFill>
              </a:rPr>
              <a:t>Engrave Part # and Serial # on the machine using custom macro programs. </a:t>
            </a:r>
          </a:p>
          <a:p>
            <a:r>
              <a:rPr lang="en-US" dirty="0">
                <a:solidFill>
                  <a:schemeClr val="bg1"/>
                </a:solidFill>
              </a:rPr>
              <a:t>Utilize Reinshaw </a:t>
            </a:r>
            <a:r>
              <a:rPr lang="en-US" dirty="0" err="1">
                <a:solidFill>
                  <a:schemeClr val="bg1"/>
                </a:solidFill>
              </a:rPr>
              <a:t>CappsNC</a:t>
            </a:r>
            <a:r>
              <a:rPr lang="en-US" dirty="0">
                <a:solidFill>
                  <a:schemeClr val="bg1"/>
                </a:solidFill>
              </a:rPr>
              <a:t> probing on machine to reduce inspection downstream.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416886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24382-6AF7-41A3-9563-73FD397F3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22" y="301751"/>
            <a:ext cx="11109356" cy="875199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BE-3U Turbomachinery Manufacturing Engineer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035C324-165F-DEB1-5383-782B1041E6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8207" y="1176950"/>
            <a:ext cx="3974852" cy="27283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6763CC0-34E3-F694-200E-A7DAFA20A549}"/>
              </a:ext>
            </a:extLst>
          </p:cNvPr>
          <p:cNvSpPr txBox="1"/>
          <p:nvPr/>
        </p:nvSpPr>
        <p:spPr>
          <a:xfrm>
            <a:off x="458529" y="1176950"/>
            <a:ext cx="6097508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Own BE-3U Turbomachinery Housings from Machining to Subassembly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Reduced 20% process time in the past 6 months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Reduced work-centers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Cut-measure-cut machining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Acceptance Standards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Nonconformances and engineering analysis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Major repairs and Use As Is - MRB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Structural analysis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1536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1899</TotalTime>
  <Words>1928</Words>
  <Application>Microsoft Office PowerPoint</Application>
  <PresentationFormat>Widescreen</PresentationFormat>
  <Paragraphs>258</Paragraphs>
  <Slides>30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Arial</vt:lpstr>
      <vt:lpstr>Calibri</vt:lpstr>
      <vt:lpstr>Calibri Light</vt:lpstr>
      <vt:lpstr>Courier New</vt:lpstr>
      <vt:lpstr>Times</vt:lpstr>
      <vt:lpstr>Times New Roman</vt:lpstr>
      <vt:lpstr>Wingdings</vt:lpstr>
      <vt:lpstr>Office Theme</vt:lpstr>
      <vt:lpstr>Chace Claborn </vt:lpstr>
      <vt:lpstr>About Me</vt:lpstr>
      <vt:lpstr>Agenda</vt:lpstr>
      <vt:lpstr>WhiteFab Inc</vt:lpstr>
      <vt:lpstr>Precision Grinding</vt:lpstr>
      <vt:lpstr>CMM Farrow Arm</vt:lpstr>
      <vt:lpstr>Standard Operating Procedure for CMM</vt:lpstr>
      <vt:lpstr>Aerojet Rocketdyne</vt:lpstr>
      <vt:lpstr>AR -Main Headquarters Project</vt:lpstr>
      <vt:lpstr>AR - United Launch Alliance</vt:lpstr>
      <vt:lpstr>AR – Field/Test Engineer Intern</vt:lpstr>
      <vt:lpstr>Senior Design: Problem</vt:lpstr>
      <vt:lpstr>Senior Design: Design Process</vt:lpstr>
      <vt:lpstr>Senior Design: Solution</vt:lpstr>
      <vt:lpstr>Blue Origin Manufacturing Engineer - Engines</vt:lpstr>
      <vt:lpstr>My skills &amp; qualifications</vt:lpstr>
      <vt:lpstr>Hydroform -  Fluid Cell (Beckwood)</vt:lpstr>
      <vt:lpstr>Cold Forming &amp; Trimming Operations</vt:lpstr>
      <vt:lpstr>Hydroforming Lessons Learned</vt:lpstr>
      <vt:lpstr>BE-4 Turbomachinery</vt:lpstr>
      <vt:lpstr>BE-4 Turbomachinery Lessons Learned</vt:lpstr>
      <vt:lpstr>BE-3U Valves</vt:lpstr>
      <vt:lpstr>My CNC Machining Fixture Design</vt:lpstr>
      <vt:lpstr>DFM – Design for Manufacturing </vt:lpstr>
      <vt:lpstr>Siemens 840D</vt:lpstr>
      <vt:lpstr>GD&amp;T </vt:lpstr>
      <vt:lpstr>CAD, CAM, &amp; Machining Skills</vt:lpstr>
      <vt:lpstr>Vericut</vt:lpstr>
      <vt:lpstr>Automation</vt:lpstr>
      <vt:lpstr>BE-3U Turbomachinery Manufacturing Engineer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Chace Claborn</dc:creator>
  <cp:lastModifiedBy>Chace Claborn</cp:lastModifiedBy>
  <cp:revision>52</cp:revision>
  <dcterms:created xsi:type="dcterms:W3CDTF">2022-03-03T05:53:03Z</dcterms:created>
  <dcterms:modified xsi:type="dcterms:W3CDTF">2025-12-04T05:11:04Z</dcterms:modified>
</cp:coreProperties>
</file>